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13" r:id="rId1"/>
  </p:sldMasterIdLst>
  <p:notesMasterIdLst>
    <p:notesMasterId r:id="rId45"/>
  </p:notesMasterIdLst>
  <p:sldIdLst>
    <p:sldId id="276" r:id="rId2"/>
    <p:sldId id="292" r:id="rId3"/>
    <p:sldId id="277" r:id="rId4"/>
    <p:sldId id="298" r:id="rId5"/>
    <p:sldId id="300" r:id="rId6"/>
    <p:sldId id="301" r:id="rId7"/>
    <p:sldId id="302" r:id="rId8"/>
    <p:sldId id="303" r:id="rId9"/>
    <p:sldId id="279" r:id="rId10"/>
    <p:sldId id="283" r:id="rId11"/>
    <p:sldId id="271" r:id="rId12"/>
    <p:sldId id="305" r:id="rId13"/>
    <p:sldId id="306" r:id="rId14"/>
    <p:sldId id="304" r:id="rId15"/>
    <p:sldId id="293" r:id="rId16"/>
    <p:sldId id="280" r:id="rId17"/>
    <p:sldId id="281" r:id="rId18"/>
    <p:sldId id="282" r:id="rId19"/>
    <p:sldId id="299" r:id="rId20"/>
    <p:sldId id="297" r:id="rId21"/>
    <p:sldId id="291" r:id="rId22"/>
    <p:sldId id="284" r:id="rId23"/>
    <p:sldId id="258" r:id="rId24"/>
    <p:sldId id="268" r:id="rId25"/>
    <p:sldId id="285" r:id="rId26"/>
    <p:sldId id="269" r:id="rId27"/>
    <p:sldId id="286" r:id="rId28"/>
    <p:sldId id="307" r:id="rId29"/>
    <p:sldId id="260" r:id="rId30"/>
    <p:sldId id="261" r:id="rId31"/>
    <p:sldId id="267" r:id="rId32"/>
    <p:sldId id="262" r:id="rId33"/>
    <p:sldId id="263" r:id="rId34"/>
    <p:sldId id="264" r:id="rId35"/>
    <p:sldId id="296" r:id="rId36"/>
    <p:sldId id="308" r:id="rId37"/>
    <p:sldId id="278" r:id="rId38"/>
    <p:sldId id="294" r:id="rId39"/>
    <p:sldId id="295" r:id="rId40"/>
    <p:sldId id="273" r:id="rId41"/>
    <p:sldId id="290" r:id="rId42"/>
    <p:sldId id="274" r:id="rId43"/>
    <p:sldId id="27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69"/>
    <p:restoredTop sz="94608"/>
  </p:normalViewPr>
  <p:slideViewPr>
    <p:cSldViewPr snapToGrid="0">
      <p:cViewPr varScale="1">
        <p:scale>
          <a:sx n="129" d="100"/>
          <a:sy n="129" d="100"/>
        </p:scale>
        <p:origin x="408" y="184"/>
      </p:cViewPr>
      <p:guideLst/>
    </p:cSldViewPr>
  </p:slideViewPr>
  <p:outlineViewPr>
    <p:cViewPr>
      <p:scale>
        <a:sx n="33" d="100"/>
        <a:sy n="33" d="100"/>
      </p:scale>
      <p:origin x="0" y="-857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30" d="100"/>
          <a:sy n="130" d="100"/>
        </p:scale>
        <p:origin x="4888" y="-1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3T18:08:54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16:57:28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1562 0 24575,'-10'0'0,"1"0"0,-11 7 0,2-2 0,-15 12 0,10-10 0,-12 9 0,13-7 0,-3 1 0,1-1 0,12-4 0,-12 7 0,17-5 0,-17 8 0,15-7 0,-11 3 0,3 0 0,0 0 0,-11 8 0,9-6 0,-6 9 0,4-10 0,-2 9 0,-2-9 0,-1 9 0,7-12 0,-5 10 0,-4 8 0,-1-1 0,-9 9 0,10-8 0,-2-3 0,3 2 0,-4 1 0,3 5 0,-6 0 0,6-2 0,-3 1 0,7-4 0,-3 7 0,6-10 0,-2 9 0,4-13 0,2 11 0,-5-3 0,4 2 0,-6 1 0,4-5 0,4-4 0,-6 7 0,5-3 0,-6 8 0,3-7 0,3 8 0,-2-10 0,-1 26 0,2-17 0,1 18 0,1-18 0,5 3 0,-9 0 0,6 2 0,-6-1 0,9-1 0,-8 0 0,10-3 0,-4 3 0,3 0 0,-1 1 0,1 0 0,0 3 0,0-6 0,2 5 0,1-5 0,1 6 0,2 0 0,0 2 0,-5 6 0,4-6 0,-2 6 0,1-3 0,1 7 0,-5-2 0,5 3 0,-1-8 0,6-1 0,0-7 0,0 0 0,0-5 0,0 0 0,0 4 0,0-2 0,0 9 0,0-5 0,0 3 0,0-1 0,0-7 0,0 3 0,0 7 0,0-4 0,0 1 0,0-1 0,0-5 0,0-1 0,0 6 0,0-10 0,3 7 0,1 0 0,2-2 0,4 6 0,-5-7 0,4-1 0,-9-4 0,6-1 0,-2 24 0,6-9 0,-5 14 0,7-17 0,-8-5 0,13 6 0,-12-7 0,7 3 0,-8-4 0,6 8 0,0-6 0,5 17 0,-2-5 0,8 10 0,-5-2 0,8-2 0,-9-3 0,5-7 0,-5-3 0,-3-17 0,3 5 0,-8-16 0,5 8 0,-1-2 0,-4-1 0,3 4 0,-5-1 0,1 1 0,1 4 0,2-1 0,-3 5 0,3-7 0,0 5 0,0-9 0,4 9 0,-6-9 0,9 10 0,-6-11 0,6 11 0,-1-5 0,-4 6 0,11 5 0,-14-12 0,14 18 0,-14-21 0,4 12 0,0-6 0,-1 5 0,5-1 0,-3 3 0,0-2 0,0-1 0,3 8 0,1-10 0,6 24 0,-5-13 0,1 7 0,-2-9 0,-1-6 0,1 7 0,6 1 0,0 8 0,5 1 0,-2 0 0,-2-5 0,0 3 0,-9-14 0,11 14 0,-14-19 0,10 11 0,-8-4 0,6-2 0,-9 2 0,1-7 0,-3-2 0,-1-6 0,10 0 0,-5-1 0,8 3 0,-9 1 0,13 1 0,-16-8 0,10 3 0,-13-6 0,4 2 0,4 0 0,0 2 0,5 4 0,-7-7 0,2 4 0,-9-7 0,5 3 0,-2 1 0,3 0 0,2 1 0,1-1 0,-3 4 0,2-7 0,-7 4 0,1-9 0,0 2 0,-1-4 0,1 6 0,-2-6 0,-3 5 0,7 9 0,-6-11 0,8 9 0,-3-13 0,0 6 0,-1-2 0,-2 4 0,-2 0 0,4 1 0,-2 2 0,9 1 0,-4-4 0,1 3 0,-4-7 0,-2 1 0,0-7 0,0 0 0,0 0 0,0 0 0,0 0 0,3 11 0,-2-6 0,4 11 0,-4-11 0,1 3 0,3-3 0,-6 0 0,3 0 0,-5 0 0,1 2 0,2 1 0,0-1 0,2 3 0,5 1 0,-3-2 0,-1 4 0,-3-7 0,-3 3 0,4 5 0,1-4 0,2 8 0,-3-11 0,1 3 0,-5-5 0,9 6 0,-4-5 0,4 10 0,-6-10 0,0 4 0,0-7 0,6 7 0,-7-8 0,4 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6B2DE0-0470-8840-84B2-F587E09700B0}" type="datetimeFigureOut">
              <a:rPr lang="en-US" smtClean="0"/>
              <a:t>4/17/23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EF740-6F53-204C-BB79-7E534E412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828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F740-6F53-204C-BB79-7E534E4125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7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Only take R2 and RSE columns and colour code to plot.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F740-6F53-204C-BB79-7E534E41253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808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Use response confidence interval for limits of agreement to see if there is a relationship between the mean quantity and the error.</a:t>
            </a:r>
          </a:p>
          <a:p>
            <a:r>
              <a:rPr lang="en-CA" dirty="0"/>
              <a:t>Why we are using regression and bland </a:t>
            </a:r>
            <a:r>
              <a:rPr lang="en-CA" dirty="0" err="1"/>
              <a:t>altman</a:t>
            </a:r>
            <a:r>
              <a:rPr lang="en-CA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F740-6F53-204C-BB79-7E534E41253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721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Bring back to questions: reliable and feasibility of sync and async</a:t>
            </a:r>
          </a:p>
          <a:p>
            <a:r>
              <a:rPr lang="en-CA" dirty="0"/>
              <a:t>Take an individual calibration for </a:t>
            </a:r>
            <a:r>
              <a:rPr lang="en-CA" dirty="0" err="1"/>
              <a:t>wbct</a:t>
            </a:r>
            <a:r>
              <a:rPr lang="en-CA" dirty="0"/>
              <a:t> and clinical </a:t>
            </a:r>
            <a:r>
              <a:rPr lang="en-CA" dirty="0" err="1"/>
              <a:t>ct</a:t>
            </a:r>
            <a:endParaRPr lang="en-CA" dirty="0"/>
          </a:p>
          <a:p>
            <a:r>
              <a:rPr lang="en-CA" dirty="0"/>
              <a:t>WBCT is uniform over 8cm over the total of 11/19 cm.</a:t>
            </a:r>
          </a:p>
          <a:p>
            <a:r>
              <a:rPr lang="en-CA" dirty="0"/>
              <a:t>Mention in-plane linearity. Try to calibrate closer axially since linearity is quite good = 0.98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F740-6F53-204C-BB79-7E534E41253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950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Why: Control beam hardening correction, BMD values, better contrast between soft tissue and bone (</a:t>
            </a:r>
            <a:r>
              <a:rPr lang="en-CA" dirty="0" err="1"/>
              <a:t>Mys</a:t>
            </a:r>
            <a:r>
              <a:rPr lang="en-CA" dirty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F740-6F53-204C-BB79-7E534E41253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51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Label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F740-6F53-204C-BB79-7E534E41253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7243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58AF82-0553-D847-B0A4-1DF8EEBF1E9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5760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58AF82-0553-D847-B0A4-1DF8EEBF1E9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8477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F740-6F53-204C-BB79-7E534E41253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81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Move to extras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F740-6F53-204C-BB79-7E534E41253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31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Slide for why we care about WBCT and why we want to measure BMD with WBCT.</a:t>
            </a:r>
          </a:p>
          <a:p>
            <a:r>
              <a:rPr lang="en-CA" dirty="0"/>
              <a:t>Slide for objective: what are the questions we are trying to answer, feasibility of BMD measurement with WBCT compared to clinical CT, and sync vs async calibration.</a:t>
            </a:r>
          </a:p>
          <a:p>
            <a:r>
              <a:rPr lang="en-CA" dirty="0"/>
              <a:t>Make questions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F740-6F53-204C-BB79-7E534E41253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346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Slide for objective: what are the questions we are trying to answer, feasibility of BMD measurement with WBCT compared to clinical CT, and sync vs async calibration.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F740-6F53-204C-BB79-7E534E41253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197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Mention what WBCT scanner, what clinical CT scanner, what phantom, participant info</a:t>
            </a:r>
          </a:p>
          <a:p>
            <a:r>
              <a:rPr lang="en-CA" dirty="0"/>
              <a:t>Make slide about what is calibration, why we need the phantom,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F740-6F53-204C-BB79-7E534E4125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57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Explain why CCL was needed, don’t explain every script, explain high level (put above in sequential order).</a:t>
            </a:r>
          </a:p>
          <a:p>
            <a:r>
              <a:rPr lang="en-CA" dirty="0"/>
              <a:t>Steps and outcomes.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F740-6F53-204C-BB79-7E534E4125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42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F740-6F53-204C-BB79-7E534E4125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382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Make each image bigger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F740-6F53-204C-BB79-7E534E4125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76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Make each image bigger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F740-6F53-204C-BB79-7E534E41253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457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Make each image bigger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F740-6F53-204C-BB79-7E534E41253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76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78C2-47AD-C340-9456-D9F9B3D30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178" y="720246"/>
            <a:ext cx="9144000" cy="234504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5600"/>
              </a:lnSpc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038AA-9B5A-234E-B6E1-FE9722AB06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178" y="3080490"/>
            <a:ext cx="9144000" cy="106562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rgbClr val="FFCD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FD472B-32E4-8A46-90E5-97757DC24E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7178" y="4158641"/>
            <a:ext cx="6586603" cy="186370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 / additional designations</a:t>
            </a:r>
            <a:br>
              <a:rPr lang="en-US" dirty="0"/>
            </a:br>
            <a:r>
              <a:rPr lang="en-US" dirty="0"/>
              <a:t>Faculty of / Department of / additional designations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5E4B113-E638-B640-8F48-252058659E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6022975"/>
            <a:ext cx="6586081" cy="5218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="1">
                <a:solidFill>
                  <a:srgbClr val="FFCD00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2391791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A32D7-DB76-2847-ADA0-EE213BEBB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7C696-28D5-3D4E-90D5-168D38046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8" y="1537526"/>
            <a:ext cx="10515600" cy="4351338"/>
          </a:xfrm>
          <a:prstGeom prst="rect">
            <a:avLst/>
          </a:prstGeom>
        </p:spPr>
        <p:txBody>
          <a:bodyPr/>
          <a:lstStyle>
            <a:lvl1pPr>
              <a:buClr>
                <a:srgbClr val="E32726"/>
              </a:buClr>
              <a:defRPr sz="2800"/>
            </a:lvl1pPr>
            <a:lvl2pPr>
              <a:buClr>
                <a:srgbClr val="FBB031"/>
              </a:buClr>
              <a:defRPr sz="2400"/>
            </a:lvl2pPr>
            <a:lvl3pPr>
              <a:buClr>
                <a:srgbClr val="8B857B"/>
              </a:buClr>
              <a:defRPr sz="2000"/>
            </a:lvl3pPr>
            <a:lvl4pPr>
              <a:buClr>
                <a:schemeClr val="accent3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54994-38BD-EA48-95B9-EDE63B92B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5740" y="636200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56FEA780-4062-3D4F-962B-8F585107A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745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683A0EC-D117-3A44-A056-CF7521187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864" y="1773021"/>
            <a:ext cx="3938587" cy="3938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2CEEFA-DEDA-3C4E-B209-94546CDD8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7569" y="1773021"/>
            <a:ext cx="6013537" cy="3938587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800"/>
            </a:lvl1pPr>
            <a:lvl2pPr>
              <a:buClr>
                <a:srgbClr val="FBB031"/>
              </a:buClr>
              <a:defRPr sz="2400"/>
            </a:lvl2pPr>
            <a:lvl3pPr>
              <a:buClr>
                <a:srgbClr val="8B857B"/>
              </a:buClr>
              <a:defRPr sz="2000"/>
            </a:lvl3pPr>
            <a:lvl4pPr>
              <a:buClr>
                <a:schemeClr val="accent3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17A63FE-DB6D-1241-BC57-CEC263957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D717515-6E81-0242-9075-57E188FF7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5740" y="636200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56FEA780-4062-3D4F-962B-8F585107A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388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photo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683A0EC-D117-3A44-A056-CF7521187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864" y="1655241"/>
            <a:ext cx="3982602" cy="22227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2CEEFA-DEDA-3C4E-B209-94546CDD8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864" y="4202482"/>
            <a:ext cx="3995802" cy="183506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000"/>
            </a:lvl1pPr>
            <a:lvl2pPr>
              <a:buClr>
                <a:srgbClr val="FBB031"/>
              </a:buClr>
              <a:defRPr sz="1800"/>
            </a:lvl2pPr>
            <a:lvl3pPr>
              <a:buClr>
                <a:srgbClr val="8B857B"/>
              </a:buClr>
              <a:defRPr sz="1600"/>
            </a:lvl3pPr>
            <a:lvl4pPr>
              <a:buClr>
                <a:schemeClr val="accent3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17A63FE-DB6D-1241-BC57-CEC263957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D717515-6E81-0242-9075-57E188FF7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5740" y="636200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56FEA780-4062-3D4F-962B-8F585107A2C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873EC9B2-3D79-EB42-BD2D-94A59CE5C3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40719" y="1655241"/>
            <a:ext cx="3982602" cy="22227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1D7853A-8D09-4041-8FD1-E58DBA8A7F0F}"/>
              </a:ext>
            </a:extLst>
          </p:cNvPr>
          <p:cNvCxnSpPr/>
          <p:nvPr/>
        </p:nvCxnSpPr>
        <p:spPr>
          <a:xfrm>
            <a:off x="6096000" y="1551313"/>
            <a:ext cx="0" cy="465342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EF50DEA-27DF-7C4E-AD5F-60F66ED518A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240719" y="4202482"/>
            <a:ext cx="3995802" cy="183506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000"/>
            </a:lvl1pPr>
            <a:lvl2pPr>
              <a:buClr>
                <a:srgbClr val="FBB031"/>
              </a:buClr>
              <a:defRPr sz="1800"/>
            </a:lvl2pPr>
            <a:lvl3pPr>
              <a:buClr>
                <a:srgbClr val="8B857B"/>
              </a:buClr>
              <a:defRPr sz="1600"/>
            </a:lvl3pPr>
            <a:lvl4pPr>
              <a:buClr>
                <a:schemeClr val="accent3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673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016D1F-0C29-D446-876E-DD6C096D73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5375" y="582460"/>
            <a:ext cx="8317935" cy="5668028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ts val="62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This slide is for one big, bold statement. Bullet points can’t compete! </a:t>
            </a:r>
          </a:p>
        </p:txBody>
      </p:sp>
    </p:spTree>
    <p:extLst>
      <p:ext uri="{BB962C8B-B14F-4D97-AF65-F5344CB8AC3E}">
        <p14:creationId xmlns:p14="http://schemas.microsoft.com/office/powerpoint/2010/main" val="4139888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d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78C2-47AD-C340-9456-D9F9B3D300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7178" y="720246"/>
            <a:ext cx="9144000" cy="234504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3800"/>
              </a:lnSpc>
              <a:defRPr sz="3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Thank you for attending! </a:t>
            </a:r>
            <a:br>
              <a:rPr lang="en-US" dirty="0"/>
            </a:br>
            <a:r>
              <a:rPr lang="en-US" dirty="0"/>
              <a:t>and/or other concluding message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038AA-9B5A-234E-B6E1-FE9722AB065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7178" y="3080490"/>
            <a:ext cx="9144000" cy="106562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rgbClr val="FFCD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For more information go to </a:t>
            </a:r>
            <a:r>
              <a:rPr lang="en-US" dirty="0" err="1"/>
              <a:t>ucalgary.ca</a:t>
            </a:r>
            <a:r>
              <a:rPr lang="en-US" dirty="0"/>
              <a:t>/</a:t>
            </a:r>
            <a:r>
              <a:rPr lang="en-US" dirty="0" err="1"/>
              <a:t>webaddress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FD472B-32E4-8A46-90E5-97757DC24E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7178" y="4158641"/>
            <a:ext cx="6586603" cy="186370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 err="1"/>
              <a:t>presentersemail@ucalgary.ca</a:t>
            </a:r>
            <a:br>
              <a:rPr lang="en-US" dirty="0"/>
            </a:br>
            <a:r>
              <a:rPr lang="en-US" dirty="0"/>
              <a:t>Phone number / Twitter handle / additional contact info</a:t>
            </a:r>
          </a:p>
        </p:txBody>
      </p:sp>
    </p:spTree>
    <p:extLst>
      <p:ext uri="{BB962C8B-B14F-4D97-AF65-F5344CB8AC3E}">
        <p14:creationId xmlns:p14="http://schemas.microsoft.com/office/powerpoint/2010/main" val="1708927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4288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keven1234/ImageProcessingScript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package" Target="../embeddings/Microsoft_Excel_Worksheet.xlsx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customXml" Target="../ink/ink1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customXml" Target="../ink/ink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3936B-B224-F2AD-34FC-F47102D2F3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 of Term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26F6D1-20EF-E4EB-77CD-F345CB7B9F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Winter 2023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49F2A6-147A-A4E5-DE27-2D0EC3ECD0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Keven Qiu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2258D5-8D7B-1825-30C4-F50F219D16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04/17/23</a:t>
            </a:r>
          </a:p>
        </p:txBody>
      </p:sp>
    </p:spTree>
    <p:extLst>
      <p:ext uri="{BB962C8B-B14F-4D97-AF65-F5344CB8AC3E}">
        <p14:creationId xmlns:p14="http://schemas.microsoft.com/office/powerpoint/2010/main" val="974680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271A0-39F4-30EC-0AE2-E923EF2B5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Methods Cont’d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127156-6B97-12A8-32D4-8FA6A340D7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2628" y="1376545"/>
                <a:ext cx="8759172" cy="4985460"/>
              </a:xfrm>
            </p:spPr>
            <p:txBody>
              <a:bodyPr/>
              <a:lstStyle/>
              <a:p>
                <a:r>
                  <a:rPr lang="en-CA" dirty="0"/>
                  <a:t>Connected component labeling (CCL) algorithm</a:t>
                </a:r>
              </a:p>
              <a:p>
                <a:r>
                  <a:rPr lang="en-CA" dirty="0"/>
                  <a:t>Steps: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CA" dirty="0"/>
                  <a:t>Segmentation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CA" dirty="0"/>
                  <a:t>Calibration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𝑅𝑆𝐸</m:t>
                    </m:r>
                  </m:oMath>
                </a14:m>
                <a:endParaRPr lang="en-CA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CA" dirty="0"/>
                  <a:t>Uniformity profile</a:t>
                </a:r>
              </a:p>
              <a:p>
                <a:pPr lvl="2"/>
                <a:r>
                  <a:rPr lang="en-CA" dirty="0"/>
                  <a:t>Mean, SD</a:t>
                </a:r>
              </a:p>
              <a:p>
                <a:r>
                  <a:rPr lang="en-CA" dirty="0"/>
                  <a:t>Resample WBCT and repeat steps</a:t>
                </a:r>
              </a:p>
              <a:p>
                <a:r>
                  <a:rPr lang="en-CA" dirty="0"/>
                  <a:t>Scripts available at:</a:t>
                </a:r>
                <a:br>
                  <a:rPr lang="en-CA" dirty="0"/>
                </a:br>
                <a:r>
                  <a:rPr lang="en-US" dirty="0">
                    <a:hlinkClick r:id="rId3"/>
                  </a:rPr>
                  <a:t>https://github.com/qkeven1234/ImageProcessingScripts</a:t>
                </a:r>
                <a:endParaRPr lang="en-US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127156-6B97-12A8-32D4-8FA6A340D7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2628" y="1376545"/>
                <a:ext cx="8759172" cy="4985460"/>
              </a:xfrm>
              <a:blipFill>
                <a:blip r:embed="rId4"/>
                <a:stretch>
                  <a:fillRect l="-1159" t="-2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93E4D-EA6D-27F0-44F9-B7ADAC40E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A780-4062-3D4F-962B-8F585107A2CD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40B507-1649-CFBC-C212-BCE976D986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1800" y="1135304"/>
            <a:ext cx="26924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10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1A8B7-2E20-B6BF-E0E8-69101E912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Cont’d – Statistical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E6705-BDA4-59DB-0EEF-93DDFACE4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8" y="1537525"/>
            <a:ext cx="10515600" cy="4824479"/>
          </a:xfrm>
        </p:spPr>
        <p:txBody>
          <a:bodyPr/>
          <a:lstStyle/>
          <a:p>
            <a:r>
              <a:rPr lang="en-US" dirty="0"/>
              <a:t>Performed one-sample t-test to test difference to true BMD value</a:t>
            </a:r>
          </a:p>
          <a:p>
            <a:r>
              <a:rPr lang="en-US" dirty="0"/>
              <a:t>Paired t-test to test differences between methods</a:t>
            </a:r>
          </a:p>
          <a:p>
            <a:r>
              <a:rPr lang="en-US" dirty="0"/>
              <a:t>Linear regression and Bland-Altman plot between methods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6E696-1EC5-2D57-360C-DE04B71F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A780-4062-3D4F-962B-8F585107A2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88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7F8FE-8AA3-B4DC-4B0A-88554F333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Uniformity Profile – Clinical 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402B41-ACBD-57A5-F172-74DF93FD4D0D}"/>
              </a:ext>
            </a:extLst>
          </p:cNvPr>
          <p:cNvSpPr txBox="1"/>
          <p:nvPr/>
        </p:nvSpPr>
        <p:spPr>
          <a:xfrm>
            <a:off x="6096000" y="1530547"/>
            <a:ext cx="4337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Clinical CT is accurate and has low variability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4465FE-51A4-3B26-3147-4E59C358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A780-4062-3D4F-962B-8F585107A2CD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DE411C-E843-8C95-EDAD-23652882A3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18032" y="1077239"/>
            <a:ext cx="3777968" cy="2833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E28162-48F9-5AAE-D80F-76A28C0C98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96000" y="2281861"/>
            <a:ext cx="4060789" cy="30455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6904F2-7446-D4E8-81FB-A3BE089D585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318032" y="3910715"/>
            <a:ext cx="3777968" cy="28334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56DE30-BAFC-342A-3C53-BFEB5613BB6A}"/>
                  </a:ext>
                </a:extLst>
              </p:cNvPr>
              <p:cNvSpPr txBox="1"/>
              <p:nvPr/>
            </p:nvSpPr>
            <p:spPr>
              <a:xfrm>
                <a:off x="877326" y="5142787"/>
                <a:ext cx="1459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800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𝑚𝑔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56DE30-BAFC-342A-3C53-BFEB5613B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326" y="5142787"/>
                <a:ext cx="1459823" cy="369332"/>
              </a:xfrm>
              <a:prstGeom prst="rect">
                <a:avLst/>
              </a:prstGeom>
              <a:blipFill>
                <a:blip r:embed="rId6"/>
                <a:stretch>
                  <a:fillRect l="-3478" t="-10345" b="-275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A545EC-29C0-03EF-555E-18C7489DD9F1}"/>
                  </a:ext>
                </a:extLst>
              </p:cNvPr>
              <p:cNvSpPr txBox="1"/>
              <p:nvPr/>
            </p:nvSpPr>
            <p:spPr>
              <a:xfrm>
                <a:off x="877326" y="2461711"/>
                <a:ext cx="1459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100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𝑚𝑔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A545EC-29C0-03EF-555E-18C7489DD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326" y="2461711"/>
                <a:ext cx="1459823" cy="369332"/>
              </a:xfrm>
              <a:prstGeom prst="rect">
                <a:avLst/>
              </a:prstGeom>
              <a:blipFill>
                <a:blip r:embed="rId7"/>
                <a:stretch>
                  <a:fillRect l="-3478" t="-6667" b="-2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B3D705-82D6-F77E-B448-D7DFEA54F8F1}"/>
                  </a:ext>
                </a:extLst>
              </p:cNvPr>
              <p:cNvSpPr txBox="1"/>
              <p:nvPr/>
            </p:nvSpPr>
            <p:spPr>
              <a:xfrm>
                <a:off x="10027077" y="3619991"/>
                <a:ext cx="1459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400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𝑚𝑔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B3D705-82D6-F77E-B448-D7DFEA54F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7077" y="3619991"/>
                <a:ext cx="1459823" cy="369332"/>
              </a:xfrm>
              <a:prstGeom prst="rect">
                <a:avLst/>
              </a:prstGeom>
              <a:blipFill>
                <a:blip r:embed="rId8"/>
                <a:stretch>
                  <a:fillRect l="-3448" t="-10345" b="-3103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9324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7F8FE-8AA3-B4DC-4B0A-88554F333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Uniformity Profile – WBCT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402B41-ACBD-57A5-F172-74DF93FD4D0D}"/>
              </a:ext>
            </a:extLst>
          </p:cNvPr>
          <p:cNvSpPr txBox="1"/>
          <p:nvPr/>
        </p:nvSpPr>
        <p:spPr>
          <a:xfrm>
            <a:off x="6095999" y="1282070"/>
            <a:ext cx="5304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Variation in participant scan since there is artefact present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Generally consistent about its calibrated mean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4465FE-51A4-3B26-3147-4E59C358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A780-4062-3D4F-962B-8F585107A2CD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DE411C-E843-8C95-EDAD-23652882A3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18032" y="1077239"/>
            <a:ext cx="3777968" cy="2833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E28162-48F9-5AAE-D80F-76A28C0C98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96000" y="2281861"/>
            <a:ext cx="4060789" cy="30455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6904F2-7446-D4E8-81FB-A3BE089D585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318032" y="3910715"/>
            <a:ext cx="3777968" cy="28334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6E0735-FDE6-B56D-1D50-AFA30F3923D1}"/>
                  </a:ext>
                </a:extLst>
              </p:cNvPr>
              <p:cNvSpPr txBox="1"/>
              <p:nvPr/>
            </p:nvSpPr>
            <p:spPr>
              <a:xfrm>
                <a:off x="897428" y="2309311"/>
                <a:ext cx="1459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100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𝑚𝑔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6E0735-FDE6-B56D-1D50-AFA30F392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428" y="2309311"/>
                <a:ext cx="1459823" cy="369332"/>
              </a:xfrm>
              <a:prstGeom prst="rect">
                <a:avLst/>
              </a:prstGeom>
              <a:blipFill>
                <a:blip r:embed="rId6"/>
                <a:stretch>
                  <a:fillRect l="-3448" t="-6667" b="-2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770BED-8979-A39C-62BA-5ECA8F49F9D0}"/>
                  </a:ext>
                </a:extLst>
              </p:cNvPr>
              <p:cNvSpPr txBox="1"/>
              <p:nvPr/>
            </p:nvSpPr>
            <p:spPr>
              <a:xfrm>
                <a:off x="903001" y="5142787"/>
                <a:ext cx="1459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800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𝑚𝑔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770BED-8979-A39C-62BA-5ECA8F49F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001" y="5142787"/>
                <a:ext cx="1459823" cy="369332"/>
              </a:xfrm>
              <a:prstGeom prst="rect">
                <a:avLst/>
              </a:prstGeom>
              <a:blipFill>
                <a:blip r:embed="rId7"/>
                <a:stretch>
                  <a:fillRect l="-3448" t="-10345" b="-275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BB2D53-E8B9-66C0-FB97-0B7FED503219}"/>
                  </a:ext>
                </a:extLst>
              </p:cNvPr>
              <p:cNvSpPr txBox="1"/>
              <p:nvPr/>
            </p:nvSpPr>
            <p:spPr>
              <a:xfrm>
                <a:off x="9940786" y="3619991"/>
                <a:ext cx="1459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400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𝑚𝑔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BB2D53-E8B9-66C0-FB97-0B7FED503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0786" y="3619991"/>
                <a:ext cx="1459823" cy="369332"/>
              </a:xfrm>
              <a:prstGeom prst="rect">
                <a:avLst/>
              </a:prstGeom>
              <a:blipFill>
                <a:blip r:embed="rId8"/>
                <a:stretch>
                  <a:fillRect l="-3448" t="-10345" b="-3103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00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7F8FE-8AA3-B4DC-4B0A-88554F333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Results: Uniformity Profile – WBCT vs. Clinical CT Phantom-Only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402B41-ACBD-57A5-F172-74DF93FD4D0D}"/>
              </a:ext>
            </a:extLst>
          </p:cNvPr>
          <p:cNvSpPr txBox="1"/>
          <p:nvPr/>
        </p:nvSpPr>
        <p:spPr>
          <a:xfrm>
            <a:off x="6096000" y="1530547"/>
            <a:ext cx="4337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WBCT &lt; true BMD for 100, 800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WBCT &gt; true BMD for 400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4465FE-51A4-3B26-3147-4E59C358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A780-4062-3D4F-962B-8F585107A2CD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DE411C-E843-8C95-EDAD-23652882A3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18032" y="1077239"/>
            <a:ext cx="3777968" cy="2833476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88E28162-48F9-5AAE-D80F-76A28C0C9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81861"/>
            <a:ext cx="4060790" cy="3045592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4B6904F2-7446-D4E8-81FB-A3BE089D5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8032" y="3910715"/>
            <a:ext cx="3777968" cy="28334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6E0735-FDE6-B56D-1D50-AFA30F3923D1}"/>
                  </a:ext>
                </a:extLst>
              </p:cNvPr>
              <p:cNvSpPr txBox="1"/>
              <p:nvPr/>
            </p:nvSpPr>
            <p:spPr>
              <a:xfrm>
                <a:off x="897428" y="2309311"/>
                <a:ext cx="1459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100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𝑚𝑔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6E0735-FDE6-B56D-1D50-AFA30F392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428" y="2309311"/>
                <a:ext cx="1459823" cy="369332"/>
              </a:xfrm>
              <a:prstGeom prst="rect">
                <a:avLst/>
              </a:prstGeom>
              <a:blipFill>
                <a:blip r:embed="rId6"/>
                <a:stretch>
                  <a:fillRect l="-3448" t="-6667" b="-2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770BED-8979-A39C-62BA-5ECA8F49F9D0}"/>
                  </a:ext>
                </a:extLst>
              </p:cNvPr>
              <p:cNvSpPr txBox="1"/>
              <p:nvPr/>
            </p:nvSpPr>
            <p:spPr>
              <a:xfrm>
                <a:off x="903001" y="5142787"/>
                <a:ext cx="1459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800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𝑚𝑔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770BED-8979-A39C-62BA-5ECA8F49F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001" y="5142787"/>
                <a:ext cx="1459823" cy="369332"/>
              </a:xfrm>
              <a:prstGeom prst="rect">
                <a:avLst/>
              </a:prstGeom>
              <a:blipFill>
                <a:blip r:embed="rId7"/>
                <a:stretch>
                  <a:fillRect l="-3448" t="-10345" b="-275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BB2D53-E8B9-66C0-FB97-0B7FED503219}"/>
                  </a:ext>
                </a:extLst>
              </p:cNvPr>
              <p:cNvSpPr txBox="1"/>
              <p:nvPr/>
            </p:nvSpPr>
            <p:spPr>
              <a:xfrm>
                <a:off x="9940786" y="3619991"/>
                <a:ext cx="1459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400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𝑚𝑔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BB2D53-E8B9-66C0-FB97-0B7FED503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0786" y="3619991"/>
                <a:ext cx="1459823" cy="369332"/>
              </a:xfrm>
              <a:prstGeom prst="rect">
                <a:avLst/>
              </a:prstGeom>
              <a:blipFill>
                <a:blip r:embed="rId8"/>
                <a:stretch>
                  <a:fillRect l="-3448" t="-10345" b="-3103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654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B8AA2-2A0A-2F7B-EF5B-0E58D5A45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Image Statistics and Calibration Plot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F418451-3B9D-F862-D1F6-F8CDD340B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564" y="2153768"/>
            <a:ext cx="6034870" cy="452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15D95-063C-4750-881E-0C08107D2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A780-4062-3D4F-962B-8F585107A2CD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BA8B30-AB19-A7CA-F56F-D7EDF9AA5A48}"/>
              </a:ext>
            </a:extLst>
          </p:cNvPr>
          <p:cNvSpPr txBox="1"/>
          <p:nvPr/>
        </p:nvSpPr>
        <p:spPr>
          <a:xfrm>
            <a:off x="8494650" y="2668265"/>
            <a:ext cx="144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CCT Phantom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3E056-4D02-5C8A-3A0E-6215FC0B1174}"/>
              </a:ext>
            </a:extLst>
          </p:cNvPr>
          <p:cNvSpPr txBox="1"/>
          <p:nvPr/>
        </p:nvSpPr>
        <p:spPr>
          <a:xfrm>
            <a:off x="8494650" y="2861289"/>
            <a:ext cx="144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WBCT Phantom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05EE39-9B90-2EFA-CDC6-15B7C0233606}"/>
              </a:ext>
            </a:extLst>
          </p:cNvPr>
          <p:cNvSpPr txBox="1"/>
          <p:nvPr/>
        </p:nvSpPr>
        <p:spPr>
          <a:xfrm>
            <a:off x="8494650" y="3054314"/>
            <a:ext cx="144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CCT Participant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17226C-A60D-B965-0327-FB844CF6151E}"/>
              </a:ext>
            </a:extLst>
          </p:cNvPr>
          <p:cNvSpPr txBox="1"/>
          <p:nvPr/>
        </p:nvSpPr>
        <p:spPr>
          <a:xfrm>
            <a:off x="8494650" y="3247338"/>
            <a:ext cx="144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WBCT Participant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F5C6BF2-55B6-ABB6-0097-387D3369AD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000644"/>
              </p:ext>
            </p:extLst>
          </p:nvPr>
        </p:nvGraphicFramePr>
        <p:xfrm>
          <a:off x="5264149" y="1278502"/>
          <a:ext cx="1663700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663700" imgH="1028700" progId="Excel.Sheet.12">
                  <p:embed/>
                </p:oleObj>
              </mc:Choice>
              <mc:Fallback>
                <p:oleObj name="Worksheet" r:id="rId4" imgW="1663700" imgH="1028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64149" y="1278502"/>
                        <a:ext cx="1663700" cy="102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E2FB6AA-DAA7-350B-B91B-7C0E51D81DDA}"/>
              </a:ext>
            </a:extLst>
          </p:cNvPr>
          <p:cNvSpPr txBox="1"/>
          <p:nvPr/>
        </p:nvSpPr>
        <p:spPr>
          <a:xfrm>
            <a:off x="3814713" y="1446129"/>
            <a:ext cx="144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200" dirty="0"/>
              <a:t>CCT Phantom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0CEC73-3997-3C74-4DB1-10EA7DB742A8}"/>
              </a:ext>
            </a:extLst>
          </p:cNvPr>
          <p:cNvSpPr txBox="1"/>
          <p:nvPr/>
        </p:nvSpPr>
        <p:spPr>
          <a:xfrm>
            <a:off x="3814713" y="1661448"/>
            <a:ext cx="144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200" dirty="0"/>
              <a:t>WBCT Phantom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CB68F2-6373-9EC0-17E4-1C02C29C580B}"/>
              </a:ext>
            </a:extLst>
          </p:cNvPr>
          <p:cNvSpPr txBox="1"/>
          <p:nvPr/>
        </p:nvSpPr>
        <p:spPr>
          <a:xfrm>
            <a:off x="3814713" y="1851033"/>
            <a:ext cx="144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200" dirty="0"/>
              <a:t>CCT Participant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042B1F-1AE1-5C79-7995-76756F0D209D}"/>
              </a:ext>
            </a:extLst>
          </p:cNvPr>
          <p:cNvSpPr txBox="1"/>
          <p:nvPr/>
        </p:nvSpPr>
        <p:spPr>
          <a:xfrm>
            <a:off x="3814713" y="2055939"/>
            <a:ext cx="144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200" dirty="0"/>
              <a:t>WBCT Participant</a:t>
            </a:r>
          </a:p>
        </p:txBody>
      </p:sp>
    </p:spTree>
    <p:extLst>
      <p:ext uri="{BB962C8B-B14F-4D97-AF65-F5344CB8AC3E}">
        <p14:creationId xmlns:p14="http://schemas.microsoft.com/office/powerpoint/2010/main" val="2617224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7D5A0-918E-898D-84A0-2EBB61B6C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WBCT Phantom-Only vs WBCT Participant &amp; Phantom</a:t>
            </a:r>
          </a:p>
        </p:txBody>
      </p:sp>
      <p:pic>
        <p:nvPicPr>
          <p:cNvPr id="2053" name="Picture 5">
            <a:extLst>
              <a:ext uri="{FF2B5EF4-FFF2-40B4-BE49-F238E27FC236}">
                <a16:creationId xmlns:a16="http://schemas.microsoft.com/office/drawing/2014/main" id="{2CDCF8D5-834F-7F34-ECBB-36FDE95C97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/>
        </p:blipFill>
        <p:spPr bwMode="auto">
          <a:xfrm>
            <a:off x="2904676" y="1077239"/>
            <a:ext cx="6382648" cy="569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A12734-27E0-2C1A-F90F-075C6595D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A780-4062-3D4F-962B-8F585107A2C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638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1A937-D83C-A40B-4E57-9DF380EAB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Clinical CT Phantom-Only vs Clinical CT Participant &amp; Phantom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6F56D64-B886-6D84-65DF-93BEF4B158D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2783019" y="1077239"/>
            <a:ext cx="6625962" cy="573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C0943E-AD94-0A72-7D65-9541A81F3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A780-4062-3D4F-962B-8F585107A2C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7FA9C-D799-FCBE-40D1-81D2A03DE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WBCT Phantom-Only vs Clinical CT Phantom-Only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C02FFF7-F57D-2025-60BB-294364443B8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2786300" y="1077239"/>
            <a:ext cx="6576361" cy="577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A4FFE0-D7E2-0187-A9FD-D49CE3F51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A780-4062-3D4F-962B-8F585107A2C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590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529E4-2DC8-1799-9D54-808CB6ABC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Interpretation and Improvement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9A3806-901D-14AA-830D-154520C7D8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2627" y="1537525"/>
                <a:ext cx="7428433" cy="4992483"/>
              </a:xfrm>
            </p:spPr>
            <p:txBody>
              <a:bodyPr/>
              <a:lstStyle/>
              <a:p>
                <a:r>
                  <a:rPr lang="en-CA" dirty="0"/>
                  <a:t>WBCT phantom-only scans: uniform over the 8cm out of the 11cm</a:t>
                </a:r>
              </a:p>
              <a:p>
                <a:r>
                  <a:rPr lang="en-CA" dirty="0"/>
                  <a:t>To account for inaccuracy</a:t>
                </a:r>
              </a:p>
              <a:p>
                <a:pPr lvl="1"/>
                <a:r>
                  <a:rPr lang="en-CA" dirty="0"/>
                  <a:t>Use calibration equation and account for over/under estimation</a:t>
                </a:r>
              </a:p>
              <a:p>
                <a:pPr lvl="1"/>
                <a:r>
                  <a:rPr lang="en-CA" dirty="0"/>
                  <a:t>Use more BMD material inserts for calibration</a:t>
                </a:r>
              </a:p>
              <a:p>
                <a:pPr lvl="1"/>
                <a:r>
                  <a:rPr lang="en-CA" dirty="0"/>
                  <a:t>Calibrate near the region of interest since in-plane linearity has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b="0" i="1" smtClean="0">
                        <a:latin typeface="Cambria Math" panose="02040503050406030204" pitchFamily="18" charset="0"/>
                      </a:rPr>
                      <m:t>=0.98</m:t>
                    </m:r>
                  </m:oMath>
                </a14:m>
                <a:endParaRPr lang="en-CA" dirty="0"/>
              </a:p>
              <a:p>
                <a:r>
                  <a:rPr lang="en-CA" dirty="0"/>
                  <a:t>WBCT participant scan may not be feasible</a:t>
                </a:r>
              </a:p>
              <a:p>
                <a:pPr lvl="1"/>
                <a:r>
                  <a:rPr lang="en-CA" dirty="0"/>
                  <a:t>Location of phantom</a:t>
                </a:r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9A3806-901D-14AA-830D-154520C7D8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2627" y="1537525"/>
                <a:ext cx="7428433" cy="4992483"/>
              </a:xfrm>
              <a:blipFill>
                <a:blip r:embed="rId3"/>
                <a:stretch>
                  <a:fillRect l="-1365" t="-2025" r="-1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14323A-CFDE-014A-8023-399439001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A780-4062-3D4F-962B-8F585107A2CD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370FBF5-5717-0460-A694-23860B14F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1370" y="1077239"/>
            <a:ext cx="3838047" cy="2878535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D0C2123-2153-B8C8-9B1A-F812D98A5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1370" y="3887527"/>
            <a:ext cx="3960630" cy="29704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240B1D-7795-B001-EBCB-B651EE72CB34}"/>
              </a:ext>
            </a:extLst>
          </p:cNvPr>
          <p:cNvSpPr txBox="1"/>
          <p:nvPr/>
        </p:nvSpPr>
        <p:spPr>
          <a:xfrm>
            <a:off x="8380457" y="1077239"/>
            <a:ext cx="1195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WBCT BDC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DDFD84-CC5A-9280-C127-AC8FAF1ACD56}"/>
              </a:ext>
            </a:extLst>
          </p:cNvPr>
          <p:cNvSpPr txBox="1"/>
          <p:nvPr/>
        </p:nvSpPr>
        <p:spPr>
          <a:xfrm>
            <a:off x="8380457" y="3887527"/>
            <a:ext cx="1137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Clinical CT</a:t>
            </a:r>
          </a:p>
        </p:txBody>
      </p:sp>
    </p:spTree>
    <p:extLst>
      <p:ext uri="{BB962C8B-B14F-4D97-AF65-F5344CB8AC3E}">
        <p14:creationId xmlns:p14="http://schemas.microsoft.com/office/powerpoint/2010/main" val="3963621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214BF-5023-1401-8363-8632861AE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52FE2-7177-7188-4F15-AF1F56EA0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3</a:t>
            </a:r>
            <a:r>
              <a:rPr lang="en-CA" baseline="30000" dirty="0"/>
              <a:t>rd</a:t>
            </a:r>
            <a:r>
              <a:rPr lang="en-CA" dirty="0"/>
              <a:t> year undergraduate student at the University of Waterloo</a:t>
            </a:r>
          </a:p>
          <a:p>
            <a:r>
              <a:rPr lang="en-CA" dirty="0"/>
              <a:t>Computer Science and Combinatorics &amp; Optimization</a:t>
            </a:r>
          </a:p>
          <a:p>
            <a:r>
              <a:rPr lang="en-CA" dirty="0"/>
              <a:t>3</a:t>
            </a:r>
            <a:r>
              <a:rPr lang="en-CA" baseline="30000" dirty="0"/>
              <a:t>rd</a:t>
            </a:r>
            <a:r>
              <a:rPr lang="en-CA" dirty="0"/>
              <a:t> co-op term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5D976-B512-1676-A281-13432815B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A780-4062-3D4F-962B-8F585107A2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376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F58CCC-6BFF-043F-8ACC-F9A24A5D49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Cone Beam CT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547273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31D6F-90DB-A4AE-36AE-3654A15B1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CT Reconstruction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63FC2-5D2F-2406-986B-6707BD834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8" y="1423974"/>
            <a:ext cx="10515600" cy="3406443"/>
          </a:xfrm>
        </p:spPr>
        <p:txBody>
          <a:bodyPr anchor="t"/>
          <a:lstStyle/>
          <a:p>
            <a:r>
              <a:rPr lang="en-CA" dirty="0"/>
              <a:t>BMD in the reconstructed images for cone beam CT was slightly inaccurate and has higher variability</a:t>
            </a:r>
          </a:p>
          <a:p>
            <a:pPr lvl="1"/>
            <a:r>
              <a:rPr lang="en-CA" dirty="0"/>
              <a:t>Control beam hardening correction</a:t>
            </a:r>
          </a:p>
          <a:p>
            <a:pPr lvl="1"/>
            <a:r>
              <a:rPr lang="en-CA" dirty="0"/>
              <a:t>Achieve better BMD values</a:t>
            </a:r>
          </a:p>
          <a:p>
            <a:pPr lvl="1"/>
            <a:r>
              <a:rPr lang="en-CA" dirty="0"/>
              <a:t>Better contrast between soft tissue and bone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BC559B-1EBE-60C8-C462-F66C4DB0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812" y="2961207"/>
            <a:ext cx="3669551" cy="366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0973BD95-5475-496A-A8E3-C9867E6846C5}"/>
              </a:ext>
            </a:extLst>
          </p:cNvPr>
          <p:cNvSpPr/>
          <p:nvPr/>
        </p:nvSpPr>
        <p:spPr>
          <a:xfrm>
            <a:off x="8590476" y="3036380"/>
            <a:ext cx="1097280" cy="1260866"/>
          </a:xfrm>
          <a:prstGeom prst="rect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D0F8D-A295-29CE-F684-E0EE19DBE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A780-4062-3D4F-962B-8F585107A2C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27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0DD86-4EFC-15AB-F171-2E9B968D1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CT Reconstruction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6FDC8-99D7-0A06-A1DB-B111B3BA1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Mathematical algorithm that takes in projection data from X-ray at many different angles and outputs tomographic images</a:t>
            </a:r>
          </a:p>
          <a:p>
            <a:r>
              <a:rPr lang="en-CA" dirty="0"/>
              <a:t>A sinogram is a collection of projections at different angles</a:t>
            </a:r>
          </a:p>
          <a:p>
            <a:r>
              <a:rPr lang="en-CA" dirty="0"/>
              <a:t>Feed the sinogram data into the algorithm</a:t>
            </a:r>
          </a:p>
          <a:p>
            <a:r>
              <a:rPr lang="en-CA" dirty="0"/>
              <a:t>Common technique is an analytic reconstruction: filtered back projection </a:t>
            </a:r>
          </a:p>
          <a:p>
            <a:r>
              <a:rPr lang="en-CA" dirty="0"/>
              <a:t>Apply a filter to smooth the sinogram data and then back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0C3B4-AE17-8E32-4565-4905F88EF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A780-4062-3D4F-962B-8F585107A2C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057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851F9-75D7-308E-C43D-575B663AB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Cone Beam Reconstruction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76D951-E57D-93EB-81DB-55A00EF1E9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6540260" y="1860590"/>
            <a:ext cx="5507219" cy="347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E66552-0DDF-2BFA-AA04-4AAAC9AADF68}"/>
              </a:ext>
            </a:extLst>
          </p:cNvPr>
          <p:cNvSpPr txBox="1"/>
          <p:nvPr/>
        </p:nvSpPr>
        <p:spPr>
          <a:xfrm>
            <a:off x="838200" y="1690688"/>
            <a:ext cx="570206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OpenRTK</a:t>
            </a:r>
            <a:r>
              <a:rPr lang="en-US" sz="2800" dirty="0"/>
              <a:t>, based on ITK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Developed in C++, but a Python wrapper library was built for Python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RTK (beginning of term) was not supported with the version of ITK for Anaconda environments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Regular Python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6CD1EA-C6C2-5803-C0F4-173DB7A42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A780-4062-3D4F-962B-8F585107A2C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258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EE029-0168-876B-E70B-8539F644E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E4C1D-846D-C2E3-0CA4-A9F1F0624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352" y="1408617"/>
            <a:ext cx="5107086" cy="4973045"/>
          </a:xfrm>
        </p:spPr>
        <p:txBody>
          <a:bodyPr/>
          <a:lstStyle/>
          <a:p>
            <a:r>
              <a:rPr lang="en-US" dirty="0"/>
              <a:t>To use:</a:t>
            </a:r>
          </a:p>
          <a:p>
            <a:pPr lvl="1"/>
            <a:r>
              <a:rPr lang="en-US" sz="1700" dirty="0"/>
              <a:t>python </a:t>
            </a:r>
            <a:r>
              <a:rPr lang="en-US" sz="1700" dirty="0" err="1"/>
              <a:t>main.py</a:t>
            </a:r>
            <a:r>
              <a:rPr lang="en-US" sz="1700" dirty="0"/>
              <a:t> &lt;DICOM directory&gt; &lt;spacing&gt;</a:t>
            </a:r>
          </a:p>
          <a:p>
            <a:r>
              <a:rPr lang="en-US" dirty="0"/>
              <a:t>FDK (</a:t>
            </a:r>
            <a:r>
              <a:rPr lang="en-US" dirty="0" err="1"/>
              <a:t>Feldkamp</a:t>
            </a:r>
            <a:r>
              <a:rPr lang="en-US" dirty="0"/>
              <a:t>, Davis, Kress) cone beam reconstruction</a:t>
            </a:r>
          </a:p>
          <a:p>
            <a:r>
              <a:rPr lang="en-US" dirty="0"/>
              <a:t>Steps:</a:t>
            </a:r>
          </a:p>
          <a:p>
            <a:pPr lvl="1"/>
            <a:r>
              <a:rPr lang="en-US" dirty="0"/>
              <a:t>Read image, metadata</a:t>
            </a:r>
          </a:p>
          <a:p>
            <a:pPr lvl="1"/>
            <a:r>
              <a:rPr lang="en-US" dirty="0"/>
              <a:t>Create and save geometry</a:t>
            </a:r>
          </a:p>
          <a:p>
            <a:pPr lvl="1"/>
            <a:r>
              <a:rPr lang="en-US" dirty="0"/>
              <a:t>Pass image and geometry to reconstruction filter</a:t>
            </a:r>
          </a:p>
          <a:p>
            <a:pPr lvl="1"/>
            <a:r>
              <a:rPr lang="en-US" dirty="0"/>
              <a:t>Write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EDB79B-4054-A02B-FE84-5CA899B3D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438" y="1699238"/>
            <a:ext cx="6445023" cy="404076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92AA4E-2DFF-FFB1-DD49-7DDE57BC8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A780-4062-3D4F-962B-8F585107A2C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27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179D6-B1F5-D5D5-04DB-63EE4DE6E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Reconstruction Algorithm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0D792-471C-70B3-B40E-5ACC51631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8" y="1386219"/>
            <a:ext cx="6702876" cy="4824478"/>
          </a:xfrm>
        </p:spPr>
        <p:txBody>
          <a:bodyPr/>
          <a:lstStyle/>
          <a:p>
            <a:r>
              <a:rPr lang="en-CA" dirty="0"/>
              <a:t>A geometry object is created: holds angles at which X-rays are projected, source-to-isocenter distance (SID), source-to-detector distance (SDD), detector offsets</a:t>
            </a:r>
          </a:p>
          <a:p>
            <a:r>
              <a:rPr lang="en-CA" dirty="0"/>
              <a:t>A blank image is constructed with calculated size, calculated origin, and custom spacing is created</a:t>
            </a:r>
          </a:p>
          <a:p>
            <a:r>
              <a:rPr lang="en-CA" dirty="0"/>
              <a:t>FDK reconstruction: based on filtered </a:t>
            </a:r>
            <a:r>
              <a:rPr lang="en-CA" dirty="0" err="1"/>
              <a:t>backprojection</a:t>
            </a:r>
            <a:endParaRPr lang="en-CA" dirty="0"/>
          </a:p>
          <a:p>
            <a:r>
              <a:rPr lang="en-CA" dirty="0"/>
              <a:t>Back projects sinogram data onto blank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B90A4-23F2-8117-1AC1-F2504E8C4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A780-4062-3D4F-962B-8F585107A2CD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E6B67-FF7E-CE92-A9A7-B106E7750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165" y="1104314"/>
            <a:ext cx="4322886" cy="564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18">
            <a:extLst>
              <a:ext uri="{FF2B5EF4-FFF2-40B4-BE49-F238E27FC236}">
                <a16:creationId xmlns:a16="http://schemas.microsoft.com/office/drawing/2014/main" id="{FA1F5C96-6CA3-AA69-745A-D8B4341DB763}"/>
              </a:ext>
            </a:extLst>
          </p:cNvPr>
          <p:cNvSpPr/>
          <p:nvPr/>
        </p:nvSpPr>
        <p:spPr>
          <a:xfrm>
            <a:off x="10933042" y="3130826"/>
            <a:ext cx="437323" cy="556591"/>
          </a:xfrm>
          <a:prstGeom prst="rect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p:sp>
        <p:nvSpPr>
          <p:cNvPr id="7" name="Rectángulo 18">
            <a:extLst>
              <a:ext uri="{FF2B5EF4-FFF2-40B4-BE49-F238E27FC236}">
                <a16:creationId xmlns:a16="http://schemas.microsoft.com/office/drawing/2014/main" id="{528EC222-A35D-DA2C-AA9D-0587749E03F2}"/>
              </a:ext>
            </a:extLst>
          </p:cNvPr>
          <p:cNvSpPr/>
          <p:nvPr/>
        </p:nvSpPr>
        <p:spPr>
          <a:xfrm>
            <a:off x="11343223" y="5273410"/>
            <a:ext cx="286149" cy="292504"/>
          </a:xfrm>
          <a:prstGeom prst="rect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p:sp>
        <p:nvSpPr>
          <p:cNvPr id="8" name="Rectángulo 18">
            <a:extLst>
              <a:ext uri="{FF2B5EF4-FFF2-40B4-BE49-F238E27FC236}">
                <a16:creationId xmlns:a16="http://schemas.microsoft.com/office/drawing/2014/main" id="{61D20991-D49D-6D92-6CF1-93B31FA556E0}"/>
              </a:ext>
            </a:extLst>
          </p:cNvPr>
          <p:cNvSpPr/>
          <p:nvPr/>
        </p:nvSpPr>
        <p:spPr>
          <a:xfrm>
            <a:off x="7643190" y="3945835"/>
            <a:ext cx="2097157" cy="178904"/>
          </a:xfrm>
          <a:prstGeom prst="rect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p:sp>
        <p:nvSpPr>
          <p:cNvPr id="9" name="Rectángulo 18">
            <a:extLst>
              <a:ext uri="{FF2B5EF4-FFF2-40B4-BE49-F238E27FC236}">
                <a16:creationId xmlns:a16="http://schemas.microsoft.com/office/drawing/2014/main" id="{60726D33-D597-9085-EDA7-6CFCDAD288BF}"/>
              </a:ext>
            </a:extLst>
          </p:cNvPr>
          <p:cNvSpPr/>
          <p:nvPr/>
        </p:nvSpPr>
        <p:spPr>
          <a:xfrm>
            <a:off x="7650231" y="5101138"/>
            <a:ext cx="3173481" cy="292504"/>
          </a:xfrm>
          <a:prstGeom prst="rect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44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185F-CC25-6971-DC76-3095F4E68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F57DB-6E04-7512-AFA5-32F8903C2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Reconstruction class includes the attributes: image directory, file type, static configuration, dynamic configuration, save directory, reader, writer, and filename.</a:t>
            </a:r>
          </a:p>
          <a:p>
            <a:r>
              <a:rPr lang="en-US" dirty="0"/>
              <a:t>Methods: reconstruct, </a:t>
            </a:r>
            <a:r>
              <a:rPr lang="en-US" dirty="0" err="1"/>
              <a:t>createImage</a:t>
            </a:r>
            <a:r>
              <a:rPr lang="en-US" dirty="0"/>
              <a:t>, </a:t>
            </a:r>
            <a:r>
              <a:rPr lang="en-US" dirty="0" err="1"/>
              <a:t>getOutputSize</a:t>
            </a:r>
            <a:r>
              <a:rPr lang="en-US" dirty="0"/>
              <a:t>, </a:t>
            </a:r>
            <a:r>
              <a:rPr lang="en-US" dirty="0" err="1"/>
              <a:t>getOutputOrigin</a:t>
            </a:r>
            <a:r>
              <a:rPr lang="en-US" dirty="0"/>
              <a:t>, </a:t>
            </a:r>
            <a:r>
              <a:rPr lang="en-US" dirty="0" err="1"/>
              <a:t>getProjectionImages</a:t>
            </a:r>
            <a:r>
              <a:rPr lang="en-US" dirty="0"/>
              <a:t>, </a:t>
            </a:r>
            <a:r>
              <a:rPr lang="en-US" dirty="0" err="1"/>
              <a:t>setWriter</a:t>
            </a:r>
            <a:r>
              <a:rPr lang="en-US" dirty="0"/>
              <a:t>, </a:t>
            </a:r>
            <a:r>
              <a:rPr lang="en-US" dirty="0" err="1"/>
              <a:t>displacedDetectorImageFilter</a:t>
            </a:r>
            <a:r>
              <a:rPr lang="en-US" dirty="0"/>
              <a:t>, </a:t>
            </a:r>
            <a:r>
              <a:rPr lang="en-US" dirty="0" err="1"/>
              <a:t>parkerShortScanImageFilter</a:t>
            </a:r>
            <a:r>
              <a:rPr lang="en-US" dirty="0"/>
              <a:t>, </a:t>
            </a:r>
            <a:r>
              <a:rPr lang="en-US" dirty="0" err="1"/>
              <a:t>fdkReconstructionImageFilter</a:t>
            </a:r>
            <a:r>
              <a:rPr lang="en-US" dirty="0"/>
              <a:t>, </a:t>
            </a:r>
            <a:r>
              <a:rPr lang="en-US" dirty="0" err="1"/>
              <a:t>fieldOfViewMask</a:t>
            </a:r>
            <a:endParaRPr lang="en-US" dirty="0"/>
          </a:p>
          <a:p>
            <a:r>
              <a:rPr lang="en-US" dirty="0"/>
              <a:t>Algorithm currently uses displace detector image filter and FDK cone beam reconstruction filter.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424BB-162A-ACB2-9C74-5592A83AF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A780-4062-3D4F-962B-8F585107A2C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6353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8E391-C2C6-F809-C220-7744546D6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16444-8BD9-C803-AD28-32594B9BD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Geometry: creates geometry object and writes to XML</a:t>
            </a:r>
          </a:p>
          <a:p>
            <a:r>
              <a:rPr lang="en-CA" dirty="0" err="1"/>
              <a:t>ImageReader</a:t>
            </a:r>
            <a:r>
              <a:rPr lang="en-CA" dirty="0"/>
              <a:t>: reading in DICOM series and metadata from header</a:t>
            </a:r>
          </a:p>
          <a:p>
            <a:r>
              <a:rPr lang="en-CA" dirty="0"/>
              <a:t>ImageWriter: writes image to </a:t>
            </a:r>
            <a:r>
              <a:rPr lang="en-CA" dirty="0" err="1"/>
              <a:t>NIfTI</a:t>
            </a:r>
            <a:r>
              <a:rPr lang="en-CA" dirty="0"/>
              <a:t> and MHA</a:t>
            </a:r>
          </a:p>
          <a:p>
            <a:r>
              <a:rPr lang="en-CA" dirty="0" err="1"/>
              <a:t>ReconstructionTypes</a:t>
            </a:r>
            <a:r>
              <a:rPr lang="en-CA" dirty="0"/>
              <a:t>: types for certain filters</a:t>
            </a:r>
          </a:p>
          <a:p>
            <a:r>
              <a:rPr lang="en-CA" dirty="0" err="1"/>
              <a:t>FileType</a:t>
            </a:r>
            <a:r>
              <a:rPr lang="en-CA" dirty="0"/>
              <a:t>: enumeration of some file suffixes</a:t>
            </a:r>
          </a:p>
          <a:p>
            <a:r>
              <a:rPr lang="en-CA" dirty="0" err="1"/>
              <a:t>metadataKeys</a:t>
            </a:r>
            <a:r>
              <a:rPr lang="en-CA" dirty="0"/>
              <a:t>: keys for dynamic config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B81145-BF38-BC61-6863-403D7C9E4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A780-4062-3D4F-962B-8F585107A2C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61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8B645-C208-653C-A90A-B2A7315A4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Sinogram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09482-1372-9E0D-5870-F6E6DC1C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A780-4062-3D4F-962B-8F585107A2CD}" type="slidenum">
              <a:rPr lang="en-US" smtClean="0"/>
              <a:t>28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8BB3189-9312-40FA-F91C-E8820C7DDAA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252" y="1551120"/>
            <a:ext cx="4647611" cy="462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1673857-3FB1-0688-D803-90C838699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791" y="1550601"/>
            <a:ext cx="4647610" cy="462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165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72217-8FBE-344B-BEB2-C26452366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BMD Phantom Reconstruction</a:t>
            </a:r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FsARE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PFO205RTq5TqG7eKXbxTqPwpNgNxRtpaUfQ1IDNv1pdtO/Sk5xQA0Dmjbin4pMcUANxxSBeKfS0AR4oIp/ejHNAEeOPSjH51IRQR+NAEWKCOuKfj2oxQAzFIRT6PWnYBmKaRz7VIetBHFFgIiDzSYqTtTT+lUS0Mxx6+1Jt/Gn44HbNJ/KgkZ1ppH0p+RSHtQAzjH+NJinHvSdvamA049MU3B79akI7U2gCNv0NMIqUH8fwpCOcfrQAz/gP60Uv40VVwNcUoHSgCnDpWVzQT9KPWlA4pcUgEFFLgZoxQAhH50dKX86O9ACfpRgUuKKAGmjHFOoHSgBtG2lxRQA3BpDxUhpMUAM7UU4jmkIoAaRxSEU6igBppDTsUbc07gMNNPFPPTNNbrVCYz+Gm/rTz0ph6+lBAjU0nrTj0ptADTzSHrSt7dKQDiqQAeDTW607pTTnNDAbnPSgjgnpS/wAqTsM4NICPP1oqXafQ0VYWNUUvcUgHGacB7Vga8oqjntRSiloDlExS0lLQOwUnGKWigLCYGKMUuKXFJ3AbjvRilI9aBmgEhKPypaDRdgNIpPwp1BoTGN9qTFKQaKBco09KaacwpKLk2EPSiig0wEbkVG/TFONNbp3qkIaelMPBpzdaY340yBD19qaTQzYprUwA5ozk0hNJTAM+tITnnrQRz/Sk79BQgAcUZ6jFHamk+3SmAm5v8iil/KimTc2RTx0pF607vXOmjqDtQBSinUuYBoFKBS0UcwWExS0UUuYAPSiiii4BSUtBouFhO1GOKWildgMop1IaLgIaac06igBlIacRSUBYYRg0lPNNK8cU0yeUYaa3SpGFRPWiZDI261Gx5JpWaoy3NWSBPNNbJpM5NITTSEK3T3pKQminYVxaT1/WjNBPGc0BcM0hHNGaD0pgxf8APSim5H940UEm8I5f7hFL5cn9ytnzIv76fnS+bF/eT864Oc7+QxxHJj7ppfLl/uGtjzYP76fnS+ZD/fT86OcXIY4jkz9w0eXJ/dNbG+L+8n5ilBRum0/SjnDkMcRyf3aPKk/umtnC+gowvoPyo5x8hjGKT+6aPLk/umtnC/3R+VNbaTgAflTTbdiXGxkpDI52qpJp5tZx/Aa14owi9s0/FdKp6GXMYZt5v7hppilH8BreK0mB6UeyQczMApJ/dNJtbP3T+Vb5Uf3RTTEn90flS9kHMYBDf3T+VJg+h/Kt8xL/AHV/KkMUePuD8qXsx8xgc/3TRtb+6a3fJj/uCl8qPH3R+VHsw5jA2tn7p/Kja3901v8AlR/3R+VHlp/dH5UezFzHPmNz/Car3AZByMV1Hlr/AHRVHUrJZYztABquWwm7nLvJk1Hu/Cn3UbwSFW4quW561SM2SbufWgnmow3WjNWQSUq/SoxTgaAHDpRk0g56UtAB78UHPoKM0UAHH939KKTj3/OigD5Qf4o+M3P/ACGLhcf9NKn03xt8QNQlCw6veYPVt5qv4b8FeZsudSyF6iMda7q2trO3thFDCqKOm3jP1rdU12FzS7kem614phhLXXiG8kfGcCQ8VM/ijxEqZj1q8BPQGTNUZmXeVwR6fSsLVtTih3Qwr5sxOAq+tHJHsHNLubOpePPE1mpZtfuoyP8AaH+Fanw6+KXjKHVfPvJJL6yxysmFP1ziuQ0/w492wvtWbCqcgHtUuuatb20H2WyUIg9O9S6UGtUNTkup6bcfGnVx4otwsUSWZkCyRnk4zyc11Xj/AOPXh/wu0EKwS3s8kQcrFjjPqSa+V9R1qOFGIBe4P3fSuv8Agf8ADLUfHuvLq2rhxp0bBmdx/rPb6VjKhDc0jWlse+fC7xh4w8eas2qLZJpuhYGwSqTI57nrjFexQx7RluTVPQtKtNK0+Kzs4VihjUKqqMVoVKilsjRtvcTHNLSYpasQUlLRQAhpDTsUYoAZRTsUm2gBKKXbRg0AJSEU6koAafpSHkU+kK0Ac/4n0+WeykNtgT7SU7ZPpXzB4u+KHivwzrM2m6hpqK6N8rbjgivrx13Ag15R8cvhva+LNHkuLeEC/hBZGA5alGyepEk7aHgq/HHWM82Kf9904fHTVs/NYrjt89eWavp1zpeoTWN3EY5YmKkEVQc+tb8qMbs9lX476l/Fp4/B62dJ+M2oOUkvNMZYmIyytnFfP2ea3NE1eS0IjuFMsHcZ5Ue1JxQXZ9l+HtUh1bTYr2Egq6g1oj6V438LvGNnZ2MNoGX7MThG3f5xXqcet6WwX/TIgTjjdWbWpRpe9ApkMkcqB42VlPIIqTt1pAJ+NFL8390fnRQB4Q6R7gzNgHjGfeql7cLGu4yKqDjNU9ZvrOzgee7mxjoCe/piubtk1LxLMsaKYbDd8uB8zV1kE1zqdxf3H2bS1Yno0mMgfSug0TQrXSoftepHMrc5fkk1qafpum+HbEMwRpQM4965DxX4ikvZHijbKeuelJ6CLHifxBvDW9uQEHYVwuq6htyud0jfpTNRvii+WhzIep9K6T4Q/DvUvHmuoux0sI2zPORwfas2xpXLnwW+Gl9461lJ7iJl06JgZJWHDewr7Y8L6FY6HpUNhYwrFDEoAAHWofB3hvTvDujwadp8CxRRqASByx9TW9WTdzojGw2inUUWKGmjFOopCG4pdtOooBMbto206igYwiinUYoAbSU/FGKAGUHmnbaCKAG4pNtOooAYVqKaIOuKnpCKAPC/jn8MbTVYZNasbVftKfNIqj7w9a+d5dCtBIY5IihBwRX3pdQLKhVgCD614B8aPh+1rK+taVEfKOTMijp71dOdvdZlOHVHzrqmhxqxNuhKgVkJavJL5MUbFh1AHSvQXt9xIPA+lRxQ2sccsMQAkk6kdc1s0ZHO6Vb3li+ElVd3BjLYz/8AXq7qGlagVN1a3kySY5QufyrJ1Rbq2mYYK+n/AOusozXEbLIJHDZ4OaTYHq3gH4ieIdAkjs9UhmubYHG48kD+td98RPidFZeFob3RZl+0SkfKev09q8W0bxH59v8AZNQZgTwJhyfx9ax/E8d5HKFmu2uoOsZ7Ae1Q4rcdztv+F2eJv+eMf/fz/wCtRXl+5f8Aa/OinZBc7Pw/oeueNdV+0OWSAH5pSMKB6CvUZ203wvpywRsJJVTbvPX/AOtUGt+ILPw9ZCwso4liAwpQYIPuO9cFr9+RH9s1Vm8yUbreAHk/7TegrbYncs65qH2iI3d5cNbwSHCKOrn2FcbrN/Csnk2MvmKAPnHHP9TVDVtSmvpt8j7uw9APQVu/DPwTqnjjxBHpmnRkQggzzEfLGvf8aybGXPhX4E1Tx3ryWttGy2qHdcTsOFH19a+4PAnhTTfC2iQaXpsCxxRqNxxyx9TVf4deDdL8I6FBpemwqqoo3yY+Z27k11qjAwKxbubxjYB0opaKCgoowaXbSGJQKdtoxQAgFLiigGgVhMUU6koGJSClIxQKADFJTqaaACij60GgBKKXFFACdqQinU1qAGmqWpWcdzA8UkYdGGCD3q7QaTQHzD8XvA83h+9fU7NGewkJJH9w+9eE3epSR6q80ZyueV7EV9/a9pVtqVjNZ3UQkilUqwIr4z+N3w8uvBettcQxtJpk7ExyAcIfQ1rCd9GYzhbUx0Mes2hYSRDYOS5+f6Yqm+iLcR+WOG7cdawbedoX3J6fMD3r1D4Q+KNHt79bTV7dHWVgEnbqp9G/xq2yEcPrHg7XNJtBeT2riA4IbuOMjIrPtrr5PKuF3J79q+x7zTtO1jTfIeNJIHXCkDoK8A+J/wANLrR5pL7Toi9sSWZV5x9KhSBo8/8AJ0j+7J+Qoqr9jn/55n8qKq4jotTvxpxNzqQFxqLDdFbH7sQ7M/v7VxepahNfXLzTSmR3OWYnr/8AWqveXT3EjMzs+TlmY5LH1Nangrwzq3i7xBb6Lotu0s8p5bHyxr3Zj2AptgkWvh/4R1Xxp4ih0fSYSzMQZZCPliTuxNfc3wt8B6T4J0CLTNNiBfAM8xHzSt3J/wAKr/CH4d6T4D8PR6fYxiW5cBrq5YfNK/8ARfQV3yKFFYuVzeMbCqoUYFLR2pc0iwApRSZ4oBFADqKTijNAC0UUhNAC0lIDRkUAOooooAKKKKACiiigAooooAQ0lOppoASkpaKAGlaNtOooAjZdwIrm/GvhnT/Emi3Gl6jCskMqkZxyp9RXTmo5FDLik0I/P/4n+CdS8D+IZNPu0LWzkm3m7Ov+NcvaXklnMJoSMjIIYZBHoRX3h8UvA+neNPDs2nXkYWTBME2OY29a+G/G3h3U/CniC40fVoSk0TfK2PldezD2rWMroxlGx2Xgf4r6v4f2w7xPa5/1ExJCj0Vuo/GvYND+LHhHX7YW2qE2bSDDCUZXn0YcV8pA9ackjKwZGKsMEEHBzTaRNz6x+x/Dn/oLWP8A38WivlP7VP8A8/Ev/fw0UcqC4eG9F1DxBrEGl6ZCJLiY9WYKqKOrMx4VQOSTX1X8LdS+HXwx0b+zNMmm1/WZFDX1zZQbt5B5AY4ARfb61xfwn+FtvaaXHfeIRI0k4D/YwSgYdvMxyR3C/nXrlpHa2aLFaW0Nug6LEgUD8qrlT3BOxsf8LTtoYY7iTw7qa279GBBf/vn/AOvVuw+KWi3ufJ03VAeeHh2n6Vg+cR9aTzj13c1XLHsPml3Ook+Jvhi3IS9kvLRz/DNbso/M8VJb/EzwhNI6vqDwhOS8kfy/mua5CWQSY8z5wP7wzSJJ5fMfyn1UYpckOwc8juh8QfB3liQa5CyHoUR2H6Crlr4w8K3CB49esMHs0oVvyPNeVz6bpc0xuJtNs3lJyZHgUsT9SKf9msQu02Fmw/2rdD/MUvZxH7SR6svirwy8/kLrmnmQfw+cAavf2lpu3cNQtMHv5y/414f/AGHov2hpxp0Akb72AQD+AOKU6Lo6uzx6dDFIw5eMsjfmDS9nHuP2jPbV1TS2bauqWJbsBcJn+dWwVZQykMPUcivnxvC+kmUyP9tkJ7SXcjj8iakXw7o6kMI7sN6i+mX9A4H6UeyXcPaPse/Aig9M7a+eX8Nxl/3WtavGgbd5YmRl+mWQkj8aU+HY95ePWdXt/a2nWM/mFqfZLuHtPI+iB2pC2K+eLnRtQMapa+M/FkGD/FqRf+grPl8O+JXJ2fEnxKmTn/XE49vvUvZeYe18j6X3c0ufSvmhfDviNc/8XG8SOMY5mP8A8VVmLRteWMK3jvXDjvuz/M0vZ+Y/aeR9Gtu9qAfU188w2HiCIfJ471xT3wiHj8c1P5PirjHxE19fpFD/AIUez8w9p5H0BkUbuK8AZPFZjO34ia8G7Zhhxn/vmo/K8XeWvm/ETXd+BuKww4z7cU/Zh7TyPoLPFBz6V8+S2/ihsj/hYWvnIwcxxf0FVDpfiRjlviBrjc9NqCn7PzD2nkfRv4UV81TaD4jfOPiJ4gTngqQMfrUDeGfE5bP/AAs7xOB6eb/9ej2fmHtPI+m80E18zw+GvEqN83xK8TuD1Al/rmrp8NXEybL/AMXeJbteOGvB/VTR7PzD2nkfRJamll9a+b7nwNptwmw6vr6A/wBy9VST/wABQVXT4e6cjErr3iT051EnH6U/ZeYvaH0fc3FqG8triBZD0VnAJ/CvM/jn8MbTx5oDNCqw6tbKWtJvU/3GPoa4QeAtKZAsmqa7J/v37f4VqeHtAXQbhJdP1nVwgbLxSXRKv2zxjnGaPZa3TB1L9D5K1awvNJ1O403Ubd7e6t3KSxuMFSKqg819J/GvRYNaf+0r7Sd0qqFOoRgZK9lkC/o2PY+teIXvhdkBeCYBC2FDHtVuLM7o53aaK1/+Eevf+ekX50UrMD6687n37Uvm8D1rPEmOnenb8c4zW1ibl0zZHrSecT1qoHI6/WjfgE8UWC5W1jWHtpo7GxtxeahKNyQ79qxp0Mkjc7Vz9STwB6Vv7LvbuNv7W1u8dmUq0dk32aJc46bfnP1Ld+gqt4S2y2L6w+Wn1JzMWbqIwSI09gF7epPrW1uJ7mlYLmdH4fsYpPMgvNXjcJsyNSmYEepDMRn3xR/xPNOAaG5GswKADFOFjuMequuEY98MBn+9V9W4J6UFyzde1FguM0nWLPVLdpbWRtyNsmiddskT91ZTyD/kZq6Jvxrm/ElvNbsNe0+Mvd2iHzo1H/H1COWjPqRyynnBGO5rVs7uG6tIbq3kWSCZBJG46MpGQaLBcveace1DSZGOhFVd/r+lG7jrgYpWC5YEnfn+lI0mRniqxfb1yabu6/pRYdxdQ1K0060e7vriO3hTG53bA9APc54A71lR6p4g1LL6fp0NjbFTsn1LcJGOOCIV5A/3mU+1Zekwr4i1Y6/eZksrWZo9LhJ+T5SQ1wR3YkHaewGR1rp9x9zmlYGyuseteYGbWLbZjlVsTj3P36rtfeILBQ11Z2+qQjG97HKSjrkiJyQe3AbPXitDcf8AClDHHfPpRYLiaXqtpqdot1ZT+dESQeCGU91YHlSPQirfmdetcj4niOk3DeKrGM+bAo/tCNOPtNuOpx0LoPmU+gI710MMwmjSSNg0bqGQ56g8giiwXLfmtnrR5tVix+g9DQWxz1H1p2Fcs+YxA5z+FJ5vOOKrFvbigNxgDPtRYLlozAA/MOByayP7ckvAy6JZ/bANw+0yP5dvkcYDYJfn+6CPese53eJ9RuLHcw0SzkMV0ASpu5h1jz/zzXjdj7x46A10abI0WOONURQFVVGFUDoAOgFFguQouuMXMmpWMZLfKsdmzADHcl8k5zQX8QW7Flk0+/jyMIUaCTGOQDllJz64+tWS5x6Cl38YppBcTStYt75pIgslvdRY862mXbJHnoeOCPcZB9aviU44wTXL+LbOaaxXU7DCapYAy279N4HLRt6qwGMeuDWrpd7HqGn299Bny54lkX6EZp2C7NUTE+lOEnPXjNUkf+8cU4OcDHNFguW2dXUo6hlYYYHnI9K8g8ceHYNK10tbKVtbkGSLB4T+8v4dfpXqofle/qM1x/xXRW0eynwpaO72gY7Mhz/6CKBHnvkxf3T+TUU/zl/56w/9+/8A61FA9T2GG4WaFJo23o4DKR0IPQiniT8K82+HXihRbyWGoyKkcQDRsybdgI5zyflz+Wa9EjYFQVIKkZBByCOxqk7iJzIBjr9cUbtyhecH1qLf+lKGHOTxRYDkbaLVxbaH/Zc6JdWpnsboy27PGuBnLhWBH3Bg5/iHrUC6brk9nHokylZBqc1y91H5kUe0DehVsMR87jA5ztIroplk0+/l1CPLWkwBuowCSjAYEg9eMAj2B7VoxSpLCs0Th45ACrDkEdiDSsBSszeano8ltdNPZXgJhnkh+U7l4LRlh91uoOOh7EVzT3NxJpWnTX9xf20H9kyxeaJXQrcqQAWx1YgHGep45Jrtc8eooLcjrSA4m0u9XS4ge9N2uqyajblbbzG2NbtEokG3O0hfnJOMgjk10HgwqmivaxghLW7uYELHJ2rK2P04/CresalDpmnvdSAyEYWOJBlpHPCqB3JNRaBaSafo8FtcMslzzJcMP4pGJZznvyT+ApAam/5Rnv8ApSbgB+PaotwZuBRu4JHBzQBIWx6jJ9ap67NNDo17NCSsiW0rIV7MEJB/OrGenTI600sQcj8aAOV0DUriyk0jSLe1kltBocVx5UIQMH3KM5dhxgngHvWZeeLNclsraHT0J1BpbuSQC1MmIopWRI8IDgsQF3exNbXhaK3s5zpF3FF9u09WS1lIBd7VmJQqTzgfdPuPcVt21nZ2srzW9pBFJJ9944wrNyTyR15Zj9SaVguYviTxVHZ+GYdT0/Ekt5FutWaNmRDtzl8DgD9TxWLb+KtUn0OS8S+gMllo8V858gKLiVmYMhBHAGzb8uOXznoD20VvbQ2htYbeOO3+YeUqhVwfvcdOcmoZNL0qTyGk0+1c26hIS0Sny1BGAM9AMCizAwNO1y8vp7GSdomt9Q1O4sHtNgASNFcbg33ifk5zx8/QYGdD4fSSSeC9LLHO2IoPZVYqo/AACo/Ev2DT4mNjZWZ1i/LQWv7tQ7yOMMxI5wANzHPb3rX0y2jsdMtdPiYtFawpEpPUhRjJ9+KLAXAw4zjP16U0nB7H1pgOe360m8Y5wDVASFu+B0qnrF41lpN7er85gt5JQCcbtqk4/Sp/48AfpUV7bx3lpcWkuQk8TxNjsGBB/nQBy3h+6vNLvNH0W0t5bm0/sn7XcbNgdpXcfMSxHffnnv7Vmy+MdWuNEhOnsXvSJ7qVvsxkCQpI6xxkICAX2/e9ATnpXTeEJI7jSITPHH/aFrH9hujtwwaPjHrtP3h9a07OxsbJWSzs4LdWADCKMKDgYGce1CQGRrOuyyWWktpLFpdSdXRUCs/lBdz7S3yggf3uK5608Wa1c6Jd3K3UYmsoImwsC/6TLLIQqHd0woAyuMkkjgV2kmlaZJaRWbafavbw/wCriMS7U/3R2607+zNO86Kb+z7QSwhVibyV3IFztAOOMdqdgOc07xFqNxcWF5K4Fpey3WbUxL+6giU/Pu6k5Azk4+bpxWx4GV4fCWmK6kEwBuewbJH6GqGsW9jcXzaHplrbxXFzg6jNFEFMcBOSCwH3n5AH1NdIgjVAiDCKMKB0A9KEgLG/3zxS7+38qh6jvRnB/lTsBOX7HNcV8SL8SSwacjDKoZW4J5PCj27/AKV0Ot6ra6RYNeXTHaOFUdWPoK8hvL+41LUZ7q62+bKxxnIyvYD2xilsBb8j/pp/5CP+NFUfP0v/AJ9m/wC/P/2VFFwKdzI0SCFW3PGB5kcp5BPHyjrjp/PpVnQvG+paFEkUJNxBGPmimcsrkDnaeq8Y6ce1W3tIp4nc6hoyXDqF8waoo2KOwG7v/kms660aN0iWK60qUbMSF9St8g+oO7Pfp/hzNmVod1pPxS8NXIWO9M+nyHvIm6P8GHP5gV0Vp4u8M3SM0Wv6aQODvuFQ/k2K8XfwVHhnbWNHLHOFTUoD/Nhj/PSov+EJV12jVNLR8ZLPqlvtzjpwxPPFHNIWh73Z6vpV42211OynPpHcIx/Q1B9ljhl36ZfRW2T80BIeFj/u5G0+6kfQ14ZL4Fj8rcmtaWXH3l+3Q88/w/N+POKhl8EzJGs0WtaRuzyq38WR78NT5n2DQ+gPP1aPasmkiVSfma2nGenXa4X+dRvcatIWWDS1g6ANdXCj6nam7j8RXhqeGdVGwyeKLcJgkhNRQsPTA3/4VLp+neJrQsIfFj264yPL1JeeenD+nNK/kFj2210xhdLfX9yby6XPlnbtjhBHIRex9ySffHFaPHIH6V4bHbeMWklWPxjcYQja76mAGHqAGOe1Xre48dRssMfiafbtYl2MEmSFyBnJ6nI/KnfyEexjINAbBzweMGvH4pviI0RkbxGVC4yhEJY5HYD/ABH41aGrfEO1ZIhf2Vy+4KztBGy4PcEHBH+cCgD1U7ctxn2ppPHA7eteW3Gt/EeGJtlxp8jqdpjW2UknPUHOCPx7GmHXviKBuDWjvuAI+zIF2nuPmB4+lID0XV9Lg1DyJiWgu7clre5jOHjJH5FfVTwajhvdTtGWO+snnDHi5sxkH/eQncv4bh7iuKXxJ48hhKyWGm3EgkKEGNuVxkNlX6Z4Ppx17TSeI/HSjI0rRdvHQyce+N/19+OnIouB2X9t6ecMZLhT3zaSjaT2Py8UyTU726jC6XpcxJAImvAYYwDnnB+dvoB3HIriv+Ep8fCAzPo+kKuXAUF2b5enAfODng49fSo08W+O5MomiWO4JubdDIAuO2d/8s5ouB3WmaTHb3smpXUxu9SlXY0zDCxr/cjX+BfbknqSa0zn+6Ae1eZDxd4+8sFdB0/ODuLRuOeeBhjnjvxUUfjTx0ynOi2Ixk58ibsM8fNyf/rUAepFsjnvTWH8Wfoa84j8W+NJLd5F03TNwfYg+zTAO3y553cABjyRg7TjNV4/GHjuWMyLoumhByxZJQVHHON2SOewoA9P6g0bscHoa8vbxn4384rFo+nS/MFJ8iYDJ9i2cVHF468ayXCR/wBh2eGx8xt5wBn/AIFTuFj0O8sZReNqWnOkN4VCypJny7hQOA+OQR2YcjpyOKRdVaL5L3T7u1bONyxGVD9GTP6gH2rz5vG3jnZ82iaZBzghkkyMgnP3uRx+dV5fF3j4h8Jp0MiPtMfkE5H94Nkgjg9/Si4WPTf7XtCf3S3cp9EtZM/qopTJqN3wkYsIyR88hDykd8KPlU+5J+leXt4p+IQ3gy6eGXHy+QpJzUX/AAlnxAkmECz2Ks33T9nUetO/kOx67ZWsFnCIIIyF6sxOWc/3mJ5J9zU5PXmvEX8QfEKQ7v7ZSMZwcwoNp9xt4Hv0pBqfxIuoW2a07rgH5BGDk9hhcg8Gjm8gse4Ftq7jhR3JPFcl4r8eaTov7iBhfXmD+7ib5Fx13N/QV5ZPa+JtWQC91W4u3XO1Huu4PoeuKhTRbq3lxPCxO4gxoCWAI9eh6/Wk2wsWdW8QarqurC7vrp88rGsZGxFz2H+TQAjAN88TEkALwx+npSWmjNNHCFV4mJ2qAqqSevrnsOTV6GzvYbrzJGeaIsEDZyGGOvHU4/lzU6j0LX25/wDn8m/79R//ABNFWfKm/wCfe3/75/8Ar0VVmK5hiFGGPLse3/MNh/HtTHgyMCLTunU6bFx+lWQvr0FBUe5PtXLzs35UV2gj3fJb6djHQ6dEefyp6W9v5W2SGxEm77y6fDjbj0x1zUpHFLgdNuPpQpsOVFY2ke4futOI/wCwdF/hSG3jDZEGmsMY506P+lWNvNHPXj3p8zFyIrCFcEG10r2/4l6U028Zx/o+l4Oc/wCgLxVkj/69G33p8zDkRAtrbkAfZtLHPX7CP8aalnbeZza6YF9fshJ/LdVlhQVHT0o5mHIivJY6ftYLa6c3AKn7Mw57/wAVQPp9rt3Cy0zJPTy5Bx/31V8JycfWm7etLmYuVFD+zrfP/IP0334k/wDiqadNgwQbHTx6EK//AMVWjjt+dG0Z/CjmYcqM7+zYOD9i0/6Yk/xpf7Ot8D/iXafn1/edPzrRKj1OKQr/ACp8zDlRn/YLdR/yC9Nz/vS/40/7Fb5z/ZOn4B6eZL/jV0LxmjbmjmYcqKK2sO3H9k2QOeoml/LrSG1i7aXbYxzi5l/xq9sP9aUDnFHOxcqKD2UeP+PGBjjtdS/40xrJRjbYgfS7k/xrT28gZ4NG0e/tRzsOUzBZkEkWp/8AAySnC1ZR/qX56j7bJ+daOz2zSFcnnA9qOZhyozzA2f8Aj0lb3+3P/jSiCTgfZZRgZyL5+f1rRCevBpSv5/WjmY+RGZ9mkwB9nnUf9fzf4017S6Jwv2pfpfE5+nNanl9zz+NLsPTtRzsORGWLG7IP768z7X1L9nuoyP32pEeiXwrTC804KDjijnYciMkxXRA3Sas2PW8H+FKq3IH+u1kD/r8GPp0rU2cCnbfyo52HIjMP2rA/f63z0H2xT/7LSqLntNre4dxeJj/0GtDb1OKUJwckj8M0c7DkRn+Zc/8APTxD/wCBqf8AxFFaGT/eFFHOw5B23jJXH1704rwdvIqQ9eOlKqcfdwfesTWxFgc45HakI+X37ipVTpx19RS7MKdv8uKYrEIXsfTjHSmsODgVYZWx0yPYUgUAc446U0wIAuP/AK9BXB7VNs/H0NIVy39KLiIQGI5FLs9smpeg+9xnpRtOOuMe1FwIcfT60hXHv6mpyoBzx+NBQY+XpjrTuBXK5UH86UAbeev8ql2/J159qCvT1z0xRcCIcnB78c0gWptvXnIFKq9+cEdaLgyELzjnFG08VMy4zkHjgikZeRnNFxXIgPTn2o2/j/WpSvPXOaXYN54IxRcViILkHr7UFV4+YHgdsYPpUoXaN2M+1IE9/wAcUXAjAb8eKTBzwPzqXaeuRQFO3kii4xpAx15z0xjFIBz0OPpUvLMScZx2AFJsOeR3ouMj284NKqnPb86k28cjPP6U5ELOFXkt6UrgRbeueKMAj0A7VIRmm457DvRcBAMdOlAX1I4NP28Z4FAXnGD+VJgMHT5uOOKCvXsM8VIykAcZHt3oKkH5gPbFA7Ff/gK/nRVjyz7fpRQFit9ql4/eN+Bp5vJ8g+c/4mp18O3rL/rVB9AnQ/nTx4cvM4+0HP8A1z/+vU88R8siAXkzLjzmz060xry46GVvzq2PD9+MnzlJHqhFMPh/UyzBWhHoeef0o54hyyK5vrjOPNOPwoW8uMDMjH+VWV8OXxxumUE9th/xpG8O346TL+KkAmnzRFyy7ELXkygMr8d+KRryY4y2Rn+6KlOi6qoI8uNxjqDj+lMXQ9UZc7I1buCTx+lPmj3FaXYb9tlUbiy4x3QU8Xs2DnYR/uL/AIUHQNSyP9V+v+FDaJqajO1G+jY/mKOaIcshj3koOMJ/37HFKL6XHWMj02D/AApp0rVX6W20Z6lhg/SnLompYLYjHryf8KOaIcshPtb7QCsf12ihbh/+mf8A3yKG0XUgOI0Y/wC91/SmHTNTQ4Nqzf7rCjmiK0h/2xwTlIzx3WgXjdAkR+qDimLpeqOvFuFPozDNKdJ1XHMKf9907xC0hftbcgxxn/gNPNzwD5ceR7f/AF6rvpupIf8Aj33H0DCkFnqRG0WcwPvgUXiFpExvDkfuYvwBpftrFj+6i9MY/wDr1H/Zupkbvs4x15ek/s3UsA/Z+nbNF4jtIl+1sf8AllEOeoH/ANenPclCflj4Pbp/Oqv2W/jb5rSb/gIz/Kn/AGHUJG/49ivuxFF0KzJVvCOPKiOeOnJpJbplYgxRjtjB4P51CdP1IHm3PPvTGstRBx9ldvXaQaLxC0i1HcdcxJjPXFK11kDEcf5GqqW1/lkFnOCOuVx+pp32HUOP9HOf94UrxHqTNd9CI0z+PSlN4AwHkx5xzyeaqtY6iDj7MTnsGFNNtfLjdaTEH0Gf5U7xFZl43ACDMadBzzTDccEeWnXtmoTa6hIflt2A7ZIFNex1Af8ALHn0D0rxHr2LP2ojpEmT9aI7r5yfLX14zxVP7LqBGfsshHsRTkgvMEC0lz6EYoug17Fz7WFBXykJz19KY11k/cA9KrtZ6ht3fZ8Z7bhTPsWo/wDPs2On3hSug1LP2wf881/M0VU+w33/AD5v+a0U7xD3j3ceD73IBaP2GRTx4RvwFIaP8+K9cGl2eDkD356U9dLswP8AVjHtz/SvPuzt0PIP+ESvSpG6L8D1pT4Tvgdv7r6k17ANLs9vCn8zQdLtc5CtnvwaLsNDx3/hE74EEeUD7mk/4RS+7iP2+avY10u1yf3ZJxS/2Zb5ICN9cmjUNDxr/hE77BOxTg9iDSDwrqGB+7DfQV7P/ZdsTnyyT9aU6bbgHbG1MWh4wfC2oH/lhn8qQ+FdSYHNvz0ByK9nOmwZGY3/AANKdLtwD+7Y/jSuM8XPhXUP+fdSM+opp8K6gTzagD2YGvaRpcHXy2PPqKX+y4Tj5cfQ0XFoeKt4V1Arxb5/EflSf8IpqGebbP4ivazpcAzleSefn6U1dJi+X5cD3NFw0PFT4V1DK/6OufqKQeFb8Aj7P0PtXtjaTbnjb+RoGlQnqDnvzRdj0PEj4Vvs5+y4/KkPha/6taD9MV7cNIgJPytSNo8J68exFK7CyPEm8L6go/49SM8DgU0+GNQwQLXIz3r246NCQAM9euaT+x7cf3+nSi7HojxMeFdQzuNrjHtSP4W1BiMWf6V7b/ZEPVg30zTV0eFhwcDjjNF2KyPEz4X1IjH2M/8AfNNbwxfbsfY8++2vbxo8Sg7mPT6Uz+yYy2d5PA4o5h2R4ifC98AD9hP/AHyenpSHwze5+ayOcd1PNe4DR48/Mx/BeKa2iRcMGI96OZisjxGTwxqH3vsDe2FpF8L3xJ/0FvX7pr21tGj7sefXvQNGXs54o5mPlR4g3hi+P/Li249fl/8ArUSeGL/vZMPw/wDrV7f/AGKmOXbPbgc0n9jIARuz9OtHMwsjxH/hGb7r9hx9FNIPDF/gYsW+uK9uOjqcDe3v8tJ/Ysf8UjAfQUczCyPEB4YvtxP2En3xTT4Y1DODYnGeeK9wOjxsfvv+QFRto8f8LkDrnFHMw5UeK/8ACOX/APz6H/v3/wDWor2j+xU/57n/AL5FFHMw5Ub2BnmNv8adxu4U1MQoHLAfWlAT++APrVWJuQ/MeQh/OlXfwdv1qfagP3qPl46flRYLkRD+n60BWHbv61L8o7578ClG3HJwPeiwEOG64GKX5854P0p5Me77zcdeKcGjznB/EUCI8PxkD2zShXHbNSbh/db2oX/d49c0WQyMbvQZ4owT3AAHWpQG/uj86UjnjHPvQwICJfl6Hn1xSjeTnaufc1Nz/dH/AH1SH6UgIl8zHzBT9BQVfH3gT9OtTANj7v60YbP3P/HqLARES7fv8/TtTdrg8sMVPjB+6PxNJ042j86LIEyFlbPG3PYYpG3jps/H/wDXU3zYyAv50p35wqrj60guQANjkoMdhRhuANuPpUpD56L+f/1qMcDbtx9aAuQMGzjCt6Z6UfvM5KJj6VPtb0XB75pCsgJOF/M0BchG7b2/CgKcjGDxUvzD+Efgabls8qAfY5oGQ4k7gH6D/wCvSYbH8Iz6CrDbsE8Zpp3A/wAPvk9RSHqRYfGCQfwFNCt13YP0qbL4OdoHtQPw9jigCEh+gboPSk2tnqfy61MQxPWmEyDOQPbAoERbG7yHr6ChlPI3c49Kk+fnofwoPme2fpQGpBh/7w/z+FFTYl/vD8qKYXZMOvJHtS/LggMB+NIscYPPanbVB7fnTux2FEq5++PzpS6Hvk0i9+KX3yRRdi5RdyjuAaAy9Sw/Oj0zk0oGehNK47DTIgI5NO8xR6n8KAvqCKNoyQWYHrnijULIUuAeAT701WPZf1pwGONxz+VHHZv1oCyE8wjquB7c0CRduQGOf9k0jYAxux6c9aUFV+8RntzRcLDg2eQGOfYUbuTw35U0PFtxx+FIXj6Db7jPWi4WHNIN2MsPXijeOPvUitGM8KKTcmSuQfxpXYWFDkYG1sHqf8mlLHHCt6c8U3emeHFL5kef9YuT0zRcLC78jODjvkUK+7OA34ikLxg5LgYprPGTjzFzRdhYdvOfun6kD/GhmJ/vDnsR/jTd0ZGd4x37UBk9V/Eii/mFgzgfcJ/EUKzZH7vH/AhQz56lSKTcvsc/pRcLC+YSB8o/Oml2/u7v+BYoLJ/eX0OTmk+UD73XoKLhYMsf4eO/NNLMOdn607cuPvc1GDGc7cfTFIaFLn+6CSecGl3dtn5GkLR/dz+FAZR0YD2pagwLY6RnP1pA/wDDg+/OaUsF6sMfrSFguPmH4mncVhNzEHjjPTIpGZv7tG9CeWT6E03eqj7yH/PtSbHYN7+poo82L+8tFO4rForznAH40u09Noz9aXAznP0pyrx3q7CuJhscbQaUh8dR70oXnHNKVHvQFxm1zwWH4U7yx3Y/gaCo9W/OlHHQn8aLBcRYVxjtTvJXH/16Tc2OGOB6ClyT3NMNQMK9ev1oMa4xgflR8wHBJpVz/FmloGoKiDHCilKqvb9KTjOTyaTChcbSQKLAKAg7c9/lo2qR6D2FCqpAOB+IpTjrtFAhu1fbP0pQqgjoKDtBztFLnquFP4UWAb8rMe/saNvptz9KTyx/dpxUYwQMUrDuGBzkZpNq46Cm+Wg/hAHpijauenOaLDHMobG7GfpTVRcnheevvQVVuflz6ik2D+7+lIBSin0NCqF446880FV9sU1o1JJwDTAdwQOmfYU3auehpNi7e/PvSGNMbdp6etDQIXCjljwKCo45BzTBGo/hUD0ApfLU8YJFIYEfX8KQhFwMkn0o25z2/HNN2L2AFIBwx0xj3NBCn723r60wpHjJxzSBBntj0FK4ClY89T+dDGML2xQUXdytIyR91GfpQAeZH6Cim7fp+VFPUehMqvnhiPxpdrN/GwNTeW2elJsPPOKuwrjArZ++eKCGY/6wj8KlEbY7Gho2znAosK5GI2/56MfxoKHn52FSBW+n40oVsdvzosBDsP8Az0b65oKEnmRz9KsKhPWkKkHB4osFyJUY/wAbcfSl2P1DYI9Mc08L780hU4+8KLCuMCybuZD+QpAsqrxIc/QVKF/2hQo6bSaLDTIwshOfMIPsBTtrZ/1jD05FS7ew5NGzjtSsK5HsbODK3TjtTdjf89mxnpxU21hzwKQxtgYVT/wKiwXIRGwYkO5/KgK2PvZGfaphGx9AfakEZx0z9KLDuQssp+7I2T7CjbKCCWP4gVMYnxnZ+tHlvz1/OlYLkDedkfvMD6U3E/Pz5/DFWfJY/wAP400wsTwCcUWHci+fsQD9KYxm3f6wD/gFTmNl/hx9KQK3Izz70gIsS93GPoAKRhMRgSKPw7VMF6ZYE+1G3BOevvRYLlfL5AaQH0wMUbX3feXGfTmp9n+cUgQk9vzosFyEibJ2lF9BtpoM38RBPsKsbfcUhQNjNFguQYkyMvx6bRSN5vZsj6VY8vg9/WjZz0o5R3K7b8AbiPwpvzheWJq1sH4UhTPb9KVguVfx/SirO3/OKKdguXSnH3jQI17808EnjaaFJrQizG+SuOlAiUNnbUhz2oy/tQLUQoCPSl8tcjgUFnxwBQWYdAKB2YojGOKFjXPOD9RQPM7gCk+fj1+lAaj9q46UoUAEbR+FR7SfvEj6GlMfo7fnVXFYeVHdRmk2DOdq/lTTHx95vzpAjY+8y46HOaTYD9q+n40NGmOg/Kk28cuRTTEc58xqQDvLTptH5U0wxleg/ClCEfxH86Nhx/rWpB8xDCvbApwjA/vUbTg/vTSeW4X/AFjUAJ5K91FJ5SZ6Cjyz18xv5U4r3JOaAGmNOmDj2pBFGpPyk0oU56n60eWcfebrTGNZFJIKkfSnoi7cAE+5NNMfP3mA+tHldt74+tIQ4qM/dH4Gk2+i00xZyNzfnQYR3LmgY7GByBSAJn7tN8sjOCw/GgR8feY/jQGg7gdqadpOMU0QL13N+dHljPDH35o17BZDgPSjbTdgJ6t+dJ5Kj1oHYcAo7AU04z/Kk8hc9/zprQqTnn86kLD8n2oqPy196KdwsW8Aj2oCq1MQCnBV5qhC7VHf9aX5T3pu0HigKABigB42+uPalwvqKRBxml70xCtt9aAF/vcUinJ7U4dOlIBPl9aA6cjNH3utIBincBwZfWgunv8AlTRTvei4DTIo9fyp25cd8e4o60UgGmSL1/Sk8yPsT+Ap/UH2pGY4pAIrrjofypCwx3/KnUFQaBoj3ckEH8qUbv8AaxTtvTrS0A2NY+xpox3BqTrSdqBXGHaeqml3r/kU4jiko1HoNMq54DH8KDJ/smnGlA5o1C6GeZx91vyphk54RqlfvUfOM5pXBWAOc/cNBfj7tJuPrRkkGi47AX+XhRn603e2fuDFLgYoTv8AWlcALnutIWPHy0pPHak7Ci4xPm/uj86KXcaKdwP/2Q==">
            <a:extLst>
              <a:ext uri="{FF2B5EF4-FFF2-40B4-BE49-F238E27FC236}">
                <a16:creationId xmlns:a16="http://schemas.microsoft.com/office/drawing/2014/main" id="{7B452400-1F31-EF44-BDBC-988877D51E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1190297" cy="119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54BB61-B40C-1443-89FD-452B08E49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21" y="1786348"/>
            <a:ext cx="2848085" cy="37496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78770F-5273-DD49-A3A5-9B5403905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241" y="1786348"/>
            <a:ext cx="3802011" cy="37963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F9C0B5-F4DD-A84B-8929-9BE29CAA3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297" y="1786348"/>
            <a:ext cx="3802011" cy="37963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AF55B9-B531-C143-BA88-BA715019A8F2}"/>
              </a:ext>
            </a:extLst>
          </p:cNvPr>
          <p:cNvSpPr txBox="1"/>
          <p:nvPr/>
        </p:nvSpPr>
        <p:spPr>
          <a:xfrm>
            <a:off x="1305242" y="5813778"/>
            <a:ext cx="1480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BDC Phantom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8624C8-DFF0-EF55-1692-B2A90DFE586D}"/>
              </a:ext>
            </a:extLst>
          </p:cNvPr>
          <p:cNvSpPr txBox="1"/>
          <p:nvPr/>
        </p:nvSpPr>
        <p:spPr>
          <a:xfrm>
            <a:off x="6287911" y="5955874"/>
            <a:ext cx="2990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RTK Reconstruction Algorithm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9B49F-D392-60B6-CF0E-3B7F64688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A780-4062-3D4F-962B-8F585107A2C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897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D2B17-A618-0912-8AEC-FBAD379B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92CB0-5B8A-F687-7827-2E6114A46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8" y="1459563"/>
            <a:ext cx="10515600" cy="4351338"/>
          </a:xfrm>
        </p:spPr>
        <p:txBody>
          <a:bodyPr anchor="ctr"/>
          <a:lstStyle/>
          <a:p>
            <a:r>
              <a:rPr lang="en-US" dirty="0"/>
              <a:t>Weight-Bearing Computed Tomography (WBCT) Bone Mineral Density (BMD) Measurement</a:t>
            </a:r>
          </a:p>
          <a:p>
            <a:r>
              <a:rPr lang="en-US" dirty="0"/>
              <a:t>Cone Beam </a:t>
            </a:r>
            <a:r>
              <a:rPr lang="en-CA" dirty="0"/>
              <a:t>CT </a:t>
            </a:r>
            <a:r>
              <a:rPr lang="en-US" dirty="0"/>
              <a:t>Reconstruction Algorithm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984552-5ECB-D750-94F8-3299D0C71783}"/>
              </a:ext>
            </a:extLst>
          </p:cNvPr>
          <p:cNvSpPr txBox="1"/>
          <p:nvPr/>
        </p:nvSpPr>
        <p:spPr>
          <a:xfrm>
            <a:off x="2389517" y="34419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CB261A-9FCD-1B40-E9C4-BA9938A70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A780-4062-3D4F-962B-8F585107A2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1228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31AD0-86F1-DF49-9B3C-C6060781D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Knee Reconstructions KOAPAIN 112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954205-7119-1048-A21B-5773D0066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402" y="1459838"/>
            <a:ext cx="3016469" cy="30164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193F69-4733-A442-94E4-47AB390F5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13" y="1427940"/>
            <a:ext cx="3016469" cy="30164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D3DC21-C2D4-1045-B6DD-D367337AD6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77" t="1" r="56250" b="42933"/>
          <a:stretch/>
        </p:blipFill>
        <p:spPr>
          <a:xfrm>
            <a:off x="4371718" y="3997622"/>
            <a:ext cx="3941444" cy="27750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7A7CD91-D2E4-6641-8E21-0FD4D1F4BA0E}"/>
              </a:ext>
            </a:extLst>
          </p:cNvPr>
          <p:cNvSpPr txBox="1"/>
          <p:nvPr/>
        </p:nvSpPr>
        <p:spPr>
          <a:xfrm>
            <a:off x="7391422" y="2416454"/>
            <a:ext cx="21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&lt;- My reconstruction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13C47D-FE86-584E-8F3A-D96480AAE6C7}"/>
              </a:ext>
            </a:extLst>
          </p:cNvPr>
          <p:cNvSpPr txBox="1"/>
          <p:nvPr/>
        </p:nvSpPr>
        <p:spPr>
          <a:xfrm>
            <a:off x="1064256" y="5178055"/>
            <a:ext cx="2926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CurveBeam</a:t>
            </a:r>
            <a:r>
              <a:rPr lang="en-US" dirty="0"/>
              <a:t> reconstruction -&gt;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06D625-5FC2-E044-AAED-5640C6FDE0A1}"/>
              </a:ext>
            </a:extLst>
          </p:cNvPr>
          <p:cNvSpPr/>
          <p:nvPr/>
        </p:nvSpPr>
        <p:spPr>
          <a:xfrm>
            <a:off x="1796902" y="3200400"/>
            <a:ext cx="451839" cy="7972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59A778-82C1-4C4A-A34B-6EFEB3994018}"/>
              </a:ext>
            </a:extLst>
          </p:cNvPr>
          <p:cNvSpPr/>
          <p:nvPr/>
        </p:nvSpPr>
        <p:spPr>
          <a:xfrm>
            <a:off x="5086346" y="2785401"/>
            <a:ext cx="444668" cy="6453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DD1F1F-B7EE-0F46-9236-4F288035DBDA}"/>
              </a:ext>
            </a:extLst>
          </p:cNvPr>
          <p:cNvSpPr/>
          <p:nvPr/>
        </p:nvSpPr>
        <p:spPr>
          <a:xfrm>
            <a:off x="2248741" y="1977656"/>
            <a:ext cx="658500" cy="64472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A4849A2-67D7-B941-8211-F0579E44F7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301" t="22888" r="14819" b="24739"/>
          <a:stretch/>
        </p:blipFill>
        <p:spPr>
          <a:xfrm>
            <a:off x="8387596" y="4002718"/>
            <a:ext cx="3568177" cy="277509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47FFE3-66A9-E5E7-2417-E19C0AD6B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A780-4062-3D4F-962B-8F585107A2C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81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F6DF770D-2218-8049-A0C4-2F7457E0A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19356"/>
            <a:ext cx="3753082" cy="37474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7E82F6-66B6-8144-A90D-ED6AD19F48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84" b="22646"/>
          <a:stretch/>
        </p:blipFill>
        <p:spPr>
          <a:xfrm>
            <a:off x="4679256" y="1419356"/>
            <a:ext cx="4119058" cy="22855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9A5BDF-F013-BB4E-A22B-87E24605EB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22" r="8200" b="32818"/>
          <a:stretch/>
        </p:blipFill>
        <p:spPr>
          <a:xfrm>
            <a:off x="4764145" y="3839848"/>
            <a:ext cx="3290062" cy="29168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5D192D-A63A-3846-973E-67C4FC181D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079" r="25965" b="24288"/>
          <a:stretch/>
        </p:blipFill>
        <p:spPr>
          <a:xfrm>
            <a:off x="8138663" y="3946450"/>
            <a:ext cx="3597943" cy="27036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E882C3-7A58-6743-D833-4F90CEC7C79F}"/>
              </a:ext>
            </a:extLst>
          </p:cNvPr>
          <p:cNvSpPr txBox="1"/>
          <p:nvPr/>
        </p:nvSpPr>
        <p:spPr>
          <a:xfrm>
            <a:off x="9316996" y="2199503"/>
            <a:ext cx="217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reconstruction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F8856E-B3AA-81E8-743F-2875B2DC9FC1}"/>
              </a:ext>
            </a:extLst>
          </p:cNvPr>
          <p:cNvSpPr txBox="1"/>
          <p:nvPr/>
        </p:nvSpPr>
        <p:spPr>
          <a:xfrm>
            <a:off x="1779373" y="5634681"/>
            <a:ext cx="2926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CurveBeam</a:t>
            </a:r>
            <a:r>
              <a:rPr lang="en-US" dirty="0"/>
              <a:t> reconstruction -&gt;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F2822AA-0018-3AF3-F67B-89E1AA67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>
            <a:normAutofit/>
          </a:bodyPr>
          <a:lstStyle/>
          <a:p>
            <a:r>
              <a:rPr lang="en-US" dirty="0"/>
              <a:t>PKOA 080 Knee Reconstruction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418BB50-4B11-B61A-1AAA-2117101FA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A780-4062-3D4F-962B-8F585107A2CD}" type="slidenum">
              <a:rPr lang="en-US" smtClean="0"/>
              <a:t>31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EA3FE9-F0C8-88AC-6DE3-139375FC7966}"/>
              </a:ext>
            </a:extLst>
          </p:cNvPr>
          <p:cNvSpPr/>
          <p:nvPr/>
        </p:nvSpPr>
        <p:spPr>
          <a:xfrm>
            <a:off x="3048904" y="2209635"/>
            <a:ext cx="658392" cy="7973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0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E5E51-B05D-D948-86F8-253B25600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Protocol (home position)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D51130E-E796-1144-836B-2C34C930E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011" y="1598966"/>
            <a:ext cx="3829296" cy="37893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AD21D6-1119-A74D-8B30-1DCB16ED93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26" t="11159" r="58046" b="35627"/>
          <a:stretch/>
        </p:blipFill>
        <p:spPr>
          <a:xfrm>
            <a:off x="5284381" y="3893310"/>
            <a:ext cx="2993436" cy="2920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A25903-B9DA-5949-B14D-C1E5C2598D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451" r="949" b="23297"/>
          <a:stretch/>
        </p:blipFill>
        <p:spPr>
          <a:xfrm>
            <a:off x="4519872" y="1523286"/>
            <a:ext cx="4350315" cy="23144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B3780C-1736-A041-B1AE-CB5E73C5A57E}"/>
              </a:ext>
            </a:extLst>
          </p:cNvPr>
          <p:cNvSpPr txBox="1"/>
          <p:nvPr/>
        </p:nvSpPr>
        <p:spPr>
          <a:xfrm>
            <a:off x="9108825" y="2394868"/>
            <a:ext cx="2766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&lt;- My reconstruction (coke bottle and phantom)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4A4DAA-E8C6-314D-B766-92A2F63AF24D}"/>
              </a:ext>
            </a:extLst>
          </p:cNvPr>
          <p:cNvSpPr txBox="1"/>
          <p:nvPr/>
        </p:nvSpPr>
        <p:spPr>
          <a:xfrm>
            <a:off x="2402958" y="5439782"/>
            <a:ext cx="2926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CurveBeam</a:t>
            </a:r>
            <a:r>
              <a:rPr lang="en-US" dirty="0"/>
              <a:t> reconstruction -&gt;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682D35-A189-5A4F-972F-DE7BE3C424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275" t="18246" r="13374" b="21468"/>
          <a:stretch/>
        </p:blipFill>
        <p:spPr>
          <a:xfrm>
            <a:off x="8370455" y="3893310"/>
            <a:ext cx="2317007" cy="292073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0203AA-F2DD-1689-163F-59E182C40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A780-4062-3D4F-962B-8F585107A2C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662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33121-CE16-6C44-A65D-D3DE77ACF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Knee Protocol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34E8E0-E7B5-9841-96BA-D0DA46FB0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50000"/>
          <a:stretch/>
        </p:blipFill>
        <p:spPr>
          <a:xfrm>
            <a:off x="4770407" y="4054086"/>
            <a:ext cx="2801172" cy="2735359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DE017E7C-766A-CD44-A866-F7070DE49D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380" b="21062"/>
          <a:stretch/>
        </p:blipFill>
        <p:spPr>
          <a:xfrm>
            <a:off x="4378813" y="1363536"/>
            <a:ext cx="4611298" cy="2717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427069-1449-7F4F-907B-1B8EDB4885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494" t="8063" b="24302"/>
          <a:stretch/>
        </p:blipFill>
        <p:spPr>
          <a:xfrm>
            <a:off x="671019" y="1363536"/>
            <a:ext cx="3637505" cy="34530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48E45D-67BA-2245-9263-F09847247249}"/>
              </a:ext>
            </a:extLst>
          </p:cNvPr>
          <p:cNvSpPr txBox="1"/>
          <p:nvPr/>
        </p:nvSpPr>
        <p:spPr>
          <a:xfrm>
            <a:off x="9356650" y="2228311"/>
            <a:ext cx="21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&lt;- My reconstruction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0C661E-CE88-7745-B026-ECE6E47F88CC}"/>
              </a:ext>
            </a:extLst>
          </p:cNvPr>
          <p:cNvSpPr txBox="1"/>
          <p:nvPr/>
        </p:nvSpPr>
        <p:spPr>
          <a:xfrm>
            <a:off x="1477917" y="5411975"/>
            <a:ext cx="2926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CurveBeam</a:t>
            </a:r>
            <a:r>
              <a:rPr lang="en-US" dirty="0"/>
              <a:t> reconstruction -&gt;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581D4F00-E3BA-A54C-810E-CAE9D6B73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631" t="19355" r="10852" b="22065"/>
          <a:stretch/>
        </p:blipFill>
        <p:spPr>
          <a:xfrm>
            <a:off x="7505059" y="4081229"/>
            <a:ext cx="3573169" cy="27241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EFDD08C-0AE9-6A4E-B6C0-990CB599AB4B}"/>
              </a:ext>
            </a:extLst>
          </p:cNvPr>
          <p:cNvSpPr/>
          <p:nvPr/>
        </p:nvSpPr>
        <p:spPr>
          <a:xfrm>
            <a:off x="1435385" y="2530996"/>
            <a:ext cx="350885" cy="4904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1842CA-850F-5146-B18A-D14C4AD6AFF3}"/>
              </a:ext>
            </a:extLst>
          </p:cNvPr>
          <p:cNvSpPr/>
          <p:nvPr/>
        </p:nvSpPr>
        <p:spPr>
          <a:xfrm>
            <a:off x="6385875" y="1922539"/>
            <a:ext cx="350885" cy="4904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30DE5E-80FE-FE23-DAC0-9053A5F39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A780-4062-3D4F-962B-8F585107A2C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6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B624-F48C-FE4F-8BCE-B189FBE85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 Scan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86347E-CBE4-974A-B162-AD581B30BC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399" t="26224" r="35867" b="32725"/>
          <a:stretch/>
        </p:blipFill>
        <p:spPr>
          <a:xfrm rot="16200000">
            <a:off x="2059406" y="2815404"/>
            <a:ext cx="3565231" cy="32376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A1471C-8556-344D-AF4E-780A1322C6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61" t="22315" r="41807" b="8045"/>
          <a:stretch/>
        </p:blipFill>
        <p:spPr>
          <a:xfrm rot="16200000">
            <a:off x="6746480" y="1991807"/>
            <a:ext cx="3094075" cy="50971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AD49186-CBE0-7440-8DE1-A0218B5A1646}"/>
              </a:ext>
            </a:extLst>
          </p:cNvPr>
          <p:cNvSpPr/>
          <p:nvPr/>
        </p:nvSpPr>
        <p:spPr>
          <a:xfrm flipV="1">
            <a:off x="3381144" y="4071668"/>
            <a:ext cx="350885" cy="500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70080E-41C7-4543-85DB-D8CABAAD53EA}"/>
              </a:ext>
            </a:extLst>
          </p:cNvPr>
          <p:cNvSpPr/>
          <p:nvPr/>
        </p:nvSpPr>
        <p:spPr>
          <a:xfrm flipV="1">
            <a:off x="7504980" y="3739551"/>
            <a:ext cx="690113" cy="6642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AA68A1-D695-73DD-D8CA-BD72BD04777A}"/>
              </a:ext>
            </a:extLst>
          </p:cNvPr>
          <p:cNvSpPr txBox="1"/>
          <p:nvPr/>
        </p:nvSpPr>
        <p:spPr>
          <a:xfrm>
            <a:off x="562628" y="1314828"/>
            <a:ext cx="3321169" cy="969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Medium FOV, Detector offset = 0, 0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3119D32-7C0B-5210-35D9-4719FE83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A780-4062-3D4F-962B-8F585107A2C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69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77894-8491-4659-830D-242876F96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Hand Scan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BE451C-F921-75D6-CC46-E902F84317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/>
          <a:srcRect t="-1" r="79" b="50745"/>
          <a:stretch/>
        </p:blipFill>
        <p:spPr bwMode="auto">
          <a:xfrm>
            <a:off x="4389267" y="2849244"/>
            <a:ext cx="7347566" cy="361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2EBE64-7E55-8BB5-972E-49EEFAC6C5F7}"/>
              </a:ext>
            </a:extLst>
          </p:cNvPr>
          <p:cNvSpPr txBox="1"/>
          <p:nvPr/>
        </p:nvSpPr>
        <p:spPr>
          <a:xfrm>
            <a:off x="562628" y="1354271"/>
            <a:ext cx="48968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Detector offsets from metadata</a:t>
            </a:r>
          </a:p>
          <a:p>
            <a:r>
              <a:rPr lang="en-CA" sz="2800" dirty="0"/>
              <a:t>Detector offset = 0.42,-67.59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639818-649D-E5F3-CC27-9C23B6460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A780-4062-3D4F-962B-8F585107A2CD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77FC73A-AA89-A186-1D79-552FAE2E57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50926" t="50665" r="79" b="79"/>
          <a:stretch/>
        </p:blipFill>
        <p:spPr bwMode="auto">
          <a:xfrm>
            <a:off x="786482" y="2849244"/>
            <a:ext cx="3602785" cy="361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8233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32A40-6F85-C654-6717-D1F047A04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Feet/Ankle – Home Position (Tube Down)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1DC7A-B790-7785-203E-9016EA389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A780-4062-3D4F-962B-8F585107A2CD}" type="slidenum">
              <a:rPr lang="en-US" smtClean="0"/>
              <a:t>36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D0858C3-606F-D121-C39A-64F7F796AB8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13" b="50815"/>
          <a:stretch/>
        </p:blipFill>
        <p:spPr bwMode="auto">
          <a:xfrm>
            <a:off x="1319948" y="1333425"/>
            <a:ext cx="4776052" cy="476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6E50AC37-1EC9-9E6E-B240-E32DD8866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06" t="50863"/>
          <a:stretch/>
        </p:blipFill>
        <p:spPr bwMode="auto">
          <a:xfrm>
            <a:off x="6096000" y="1333425"/>
            <a:ext cx="4776052" cy="477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5571A9-86A9-1BB9-6E8A-2CC51F9E6512}"/>
              </a:ext>
            </a:extLst>
          </p:cNvPr>
          <p:cNvSpPr/>
          <p:nvPr/>
        </p:nvSpPr>
        <p:spPr>
          <a:xfrm>
            <a:off x="7374835" y="4220239"/>
            <a:ext cx="566530" cy="579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E96DB7-5A7C-0C49-3C24-C8BA4C94767F}"/>
              </a:ext>
            </a:extLst>
          </p:cNvPr>
          <p:cNvSpPr/>
          <p:nvPr/>
        </p:nvSpPr>
        <p:spPr>
          <a:xfrm>
            <a:off x="7374835" y="2672441"/>
            <a:ext cx="566531" cy="6957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9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6228F-6835-5A81-836F-3CB674DB2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7B787A-9006-F96E-8C71-5306364EE2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b="0" dirty="0"/>
                  <a:t>Only need to choose spacing, everything is fixed</a:t>
                </a:r>
              </a:p>
              <a:p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𝑜𝑟𝑖𝑔𝑖𝑛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𝑠𝑝𝑎𝑐𝑖𝑛𝑔</m:t>
                        </m:r>
                      </m:e>
                    </m:d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e>
                    </m:d>
                  </m:oMath>
                </a14:m>
                <a:endParaRPr lang="en-CA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𝑔𝑎𝑛𝑡𝑟𝑦𝑆𝑖𝑧𝑒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𝑠𝑝𝑎𝑐𝑖𝑛𝑔</m:t>
                    </m:r>
                  </m:oMath>
                </a14:m>
                <a:r>
                  <a:rPr lang="en-CA" dirty="0"/>
                  <a:t> where </a:t>
                </a:r>
                <a:r>
                  <a:rPr lang="en-CA" dirty="0" err="1"/>
                  <a:t>gantrySize</a:t>
                </a:r>
                <a:r>
                  <a:rPr lang="en-CA" dirty="0"/>
                  <a:t> = (401, 401, 200)</a:t>
                </a:r>
              </a:p>
              <a:p>
                <a:r>
                  <a:rPr lang="en-CA" b="0" dirty="0"/>
                  <a:t>SID, SDD, projection size and spacing, and dete</a:t>
                </a:r>
                <a:r>
                  <a:rPr lang="en-CA" dirty="0"/>
                  <a:t>ctor offset is in metadata</a:t>
                </a:r>
              </a:p>
              <a:p>
                <a:r>
                  <a:rPr lang="en-CA" b="0" dirty="0"/>
                  <a:t>Detector offset </a:t>
                </a:r>
                <a:r>
                  <a:rPr lang="en-CA" dirty="0"/>
                  <a:t>is encoded in 6 bits of data by </a:t>
                </a:r>
                <a:r>
                  <a:rPr lang="en-CA" dirty="0" err="1"/>
                  <a:t>CurveBeam</a:t>
                </a:r>
                <a:endParaRPr lang="en-CA" dirty="0"/>
              </a:p>
              <a:p>
                <a:pPr lvl="1"/>
                <a:r>
                  <a:rPr lang="en-CA" b="0" dirty="0"/>
                  <a:t>Decode to UTF-8 </a:t>
                </a:r>
                <a:r>
                  <a:rPr lang="en-CA" dirty="0"/>
                  <a:t>(Unicode)</a:t>
                </a:r>
              </a:p>
              <a:p>
                <a:r>
                  <a:rPr lang="en-CA" dirty="0"/>
                  <a:t>Different output image </a:t>
                </a:r>
                <a:r>
                  <a:rPr lang="en-CA"/>
                  <a:t>origin depending on tube up/down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7B787A-9006-F96E-8C71-5306364EE2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6D784-EC60-CC08-096B-4E7ED9F41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A780-4062-3D4F-962B-8F585107A2C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8687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43A4F-C794-4509-96B6-067C67C8E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360C7-75F5-363A-8B24-E74EDBF2D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Dr. Sarah </a:t>
            </a:r>
            <a:r>
              <a:rPr lang="en-CA" dirty="0" err="1"/>
              <a:t>Manske</a:t>
            </a:r>
            <a:endParaRPr lang="en-CA" dirty="0"/>
          </a:p>
          <a:p>
            <a:r>
              <a:rPr lang="en-CA" dirty="0" err="1"/>
              <a:t>Tadiwa</a:t>
            </a:r>
            <a:r>
              <a:rPr lang="en-CA" dirty="0"/>
              <a:t> </a:t>
            </a:r>
            <a:r>
              <a:rPr lang="en-CA" dirty="0" err="1"/>
              <a:t>Waungana</a:t>
            </a:r>
            <a:endParaRPr lang="en-CA" dirty="0"/>
          </a:p>
          <a:p>
            <a:r>
              <a:rPr lang="en-CA" dirty="0"/>
              <a:t>Dr. Justin </a:t>
            </a:r>
            <a:r>
              <a:rPr lang="en-CA" dirty="0" err="1"/>
              <a:t>Tse</a:t>
            </a:r>
            <a:endParaRPr lang="en-CA" dirty="0"/>
          </a:p>
          <a:p>
            <a:r>
              <a:rPr lang="en-CA" dirty="0"/>
              <a:t>Reconstruction helpers</a:t>
            </a:r>
          </a:p>
          <a:p>
            <a:pPr lvl="1"/>
            <a:r>
              <a:rPr lang="en-CA" dirty="0"/>
              <a:t>Simon </a:t>
            </a:r>
            <a:r>
              <a:rPr lang="en-CA" dirty="0" err="1"/>
              <a:t>Rit</a:t>
            </a:r>
            <a:endParaRPr lang="en-CA" dirty="0"/>
          </a:p>
          <a:p>
            <a:pPr lvl="1"/>
            <a:r>
              <a:rPr lang="en-CA" dirty="0"/>
              <a:t>Kevin </a:t>
            </a:r>
            <a:r>
              <a:rPr lang="en-CA" dirty="0" err="1"/>
              <a:t>Dibbern</a:t>
            </a:r>
            <a:endParaRPr lang="en-CA" dirty="0"/>
          </a:p>
          <a:p>
            <a:pPr lvl="1"/>
            <a:r>
              <a:rPr lang="en-CA" dirty="0"/>
              <a:t>Don Anderson</a:t>
            </a:r>
          </a:p>
          <a:p>
            <a:pPr lvl="1"/>
            <a:r>
              <a:rPr lang="en-CA" dirty="0" err="1"/>
              <a:t>CurveBeam</a:t>
            </a:r>
            <a:r>
              <a:rPr lang="en-CA" dirty="0"/>
              <a:t> team</a:t>
            </a:r>
          </a:p>
          <a:p>
            <a:r>
              <a:rPr lang="en-CA" dirty="0"/>
              <a:t>All lab members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D9F0E-4536-AE55-2C9A-01F4BA8A2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A780-4062-3D4F-962B-8F585107A2C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9445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2B650-D4E9-0BCD-ECEE-2FB89430D8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Questions?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547DEE-4809-DC2F-F62F-CA0E5CEE50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Keven Qiu</a:t>
            </a:r>
          </a:p>
          <a:p>
            <a:r>
              <a:rPr lang="en-CA" dirty="0" err="1"/>
              <a:t>keven.qiu@uwaterloo.ca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67311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B258CB-AD25-FD29-691E-246E6307D5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WBCT BMD Measurement</a:t>
            </a:r>
          </a:p>
        </p:txBody>
      </p:sp>
    </p:spTree>
    <p:extLst>
      <p:ext uri="{BB962C8B-B14F-4D97-AF65-F5344CB8AC3E}">
        <p14:creationId xmlns:p14="http://schemas.microsoft.com/office/powerpoint/2010/main" val="2651630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1282-7D2F-3258-A760-906BDB1BC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 Component Labeling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FB3F0-F14F-CA51-E2D2-BBD83B051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8" y="1301830"/>
            <a:ext cx="10515600" cy="4782209"/>
          </a:xfrm>
        </p:spPr>
        <p:txBody>
          <a:bodyPr/>
          <a:lstStyle/>
          <a:p>
            <a:r>
              <a:rPr lang="en-US" dirty="0"/>
              <a:t>An (undirected) graph G=(V,E) consists of a set of vertices and a set of unordered pairs of vertices called edges</a:t>
            </a:r>
          </a:p>
          <a:p>
            <a:r>
              <a:rPr lang="en-US" dirty="0"/>
              <a:t>Images can be transformed into a graph</a:t>
            </a:r>
          </a:p>
          <a:p>
            <a:r>
              <a:rPr lang="en-US" dirty="0"/>
              <a:t>Each voxel is a vertex and adjacent voxels are connected by an edge</a:t>
            </a:r>
          </a:p>
          <a:p>
            <a:r>
              <a:rPr lang="en-US" dirty="0"/>
              <a:t>Want to find number of regions in an image which have a certain label</a:t>
            </a:r>
          </a:p>
        </p:txBody>
      </p:sp>
      <p:pic>
        <p:nvPicPr>
          <p:cNvPr id="5" name="Picture 4" descr="A picture containing watch&#10;&#10;Description automatically generated">
            <a:extLst>
              <a:ext uri="{FF2B5EF4-FFF2-40B4-BE49-F238E27FC236}">
                <a16:creationId xmlns:a16="http://schemas.microsoft.com/office/drawing/2014/main" id="{70194760-0B15-3988-DC7F-A32B8F6BF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937" y="3692933"/>
            <a:ext cx="2890800" cy="2890800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5B210A3F-3AF6-8AFB-4257-92B648D58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7241" y="3749999"/>
            <a:ext cx="2888145" cy="28881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96AF68E-C7F2-B21B-632A-9DD8EBC762D4}"/>
                  </a:ext>
                </a:extLst>
              </p14:cNvPr>
              <p14:cNvContentPartPr/>
              <p14:nvPr/>
            </p14:nvContentPartPr>
            <p14:xfrm>
              <a:off x="3671143" y="-2113817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96AF68E-C7F2-B21B-632A-9DD8EBC762D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62143" y="-212281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A3B106F0-4584-F1AF-B169-AB800FBA5074}"/>
              </a:ext>
            </a:extLst>
          </p:cNvPr>
          <p:cNvGrpSpPr/>
          <p:nvPr/>
        </p:nvGrpSpPr>
        <p:grpSpPr>
          <a:xfrm>
            <a:off x="6690397" y="3695349"/>
            <a:ext cx="3210271" cy="3061595"/>
            <a:chOff x="6007355" y="3597424"/>
            <a:chExt cx="3210271" cy="3061595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827BFD6F-CEFF-4026-8658-4CBC3C241EC1}"/>
                </a:ext>
              </a:extLst>
            </p:cNvPr>
            <p:cNvSpPr/>
            <p:nvPr/>
          </p:nvSpPr>
          <p:spPr>
            <a:xfrm>
              <a:off x="7112426" y="3597424"/>
              <a:ext cx="1055834" cy="988178"/>
            </a:xfrm>
            <a:prstGeom prst="rect">
              <a:avLst/>
            </a:prstGeom>
            <a:solidFill>
              <a:srgbClr val="000000">
                <a:alpha val="5000"/>
              </a:srgbClr>
            </a:solidFill>
            <a:ln w="18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BD14DB7A-B756-4232-9BA6-9AC03844FF21}"/>
                </a:ext>
              </a:extLst>
            </p:cNvPr>
            <p:cNvSpPr/>
            <p:nvPr/>
          </p:nvSpPr>
          <p:spPr>
            <a:xfrm>
              <a:off x="6008914" y="3597426"/>
              <a:ext cx="1103512" cy="981823"/>
            </a:xfrm>
            <a:prstGeom prst="rect">
              <a:avLst/>
            </a:prstGeom>
            <a:solidFill>
              <a:srgbClr val="000000">
                <a:alpha val="5000"/>
              </a:srgbClr>
            </a:solidFill>
            <a:ln w="18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122F928-B73A-4C79-BC93-5D89E2BA668F}"/>
                </a:ext>
              </a:extLst>
            </p:cNvPr>
            <p:cNvSpPr/>
            <p:nvPr/>
          </p:nvSpPr>
          <p:spPr>
            <a:xfrm>
              <a:off x="6007355" y="4579250"/>
              <a:ext cx="1100334" cy="1108209"/>
            </a:xfrm>
            <a:prstGeom prst="rect">
              <a:avLst/>
            </a:prstGeom>
            <a:solidFill>
              <a:srgbClr val="000000">
                <a:alpha val="5000"/>
              </a:srgbClr>
            </a:solidFill>
            <a:ln w="18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7BC8786-9940-4F2B-83E8-1DC9BFC02225}"/>
                </a:ext>
              </a:extLst>
            </p:cNvPr>
            <p:cNvSpPr/>
            <p:nvPr/>
          </p:nvSpPr>
          <p:spPr>
            <a:xfrm>
              <a:off x="8164511" y="5690633"/>
              <a:ext cx="1053115" cy="968383"/>
            </a:xfrm>
            <a:prstGeom prst="rect">
              <a:avLst/>
            </a:prstGeom>
            <a:solidFill>
              <a:srgbClr val="000000">
                <a:alpha val="5000"/>
              </a:srgbClr>
            </a:solidFill>
            <a:ln w="18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9BA5192-DC99-48DC-9A41-06975784281A}"/>
                </a:ext>
              </a:extLst>
            </p:cNvPr>
            <p:cNvSpPr/>
            <p:nvPr/>
          </p:nvSpPr>
          <p:spPr>
            <a:xfrm>
              <a:off x="7108677" y="5687458"/>
              <a:ext cx="1055834" cy="971559"/>
            </a:xfrm>
            <a:prstGeom prst="rect">
              <a:avLst/>
            </a:prstGeom>
            <a:solidFill>
              <a:srgbClr val="000000">
                <a:alpha val="5000"/>
              </a:srgbClr>
            </a:solidFill>
            <a:ln w="18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C9ADA79-A47F-480A-9C52-BCFDB290AA1D}"/>
                </a:ext>
              </a:extLst>
            </p:cNvPr>
            <p:cNvSpPr/>
            <p:nvPr/>
          </p:nvSpPr>
          <p:spPr>
            <a:xfrm>
              <a:off x="7112050" y="4585602"/>
              <a:ext cx="1056210" cy="1101859"/>
            </a:xfrm>
            <a:prstGeom prst="rect">
              <a:avLst/>
            </a:prstGeom>
            <a:solidFill>
              <a:srgbClr val="000000">
                <a:alpha val="5000"/>
              </a:srgbClr>
            </a:solidFill>
            <a:ln w="18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F1B0345-63C5-4F5C-B50B-E296C63B34AA}"/>
                </a:ext>
              </a:extLst>
            </p:cNvPr>
            <p:cNvSpPr/>
            <p:nvPr/>
          </p:nvSpPr>
          <p:spPr>
            <a:xfrm>
              <a:off x="6007355" y="5687460"/>
              <a:ext cx="1100334" cy="971559"/>
            </a:xfrm>
            <a:prstGeom prst="rect">
              <a:avLst/>
            </a:prstGeom>
            <a:solidFill>
              <a:srgbClr val="000000">
                <a:alpha val="5000"/>
              </a:srgbClr>
            </a:solidFill>
            <a:ln w="18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DCD4486-C181-4789-AE8A-55567C05544D}"/>
                </a:ext>
              </a:extLst>
            </p:cNvPr>
            <p:cNvSpPr/>
            <p:nvPr/>
          </p:nvSpPr>
          <p:spPr>
            <a:xfrm>
              <a:off x="8171633" y="4585602"/>
              <a:ext cx="1038093" cy="1101854"/>
            </a:xfrm>
            <a:prstGeom prst="rect">
              <a:avLst/>
            </a:prstGeom>
            <a:solidFill>
              <a:srgbClr val="000000">
                <a:alpha val="5000"/>
              </a:srgbClr>
            </a:solidFill>
            <a:ln w="18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FBF2DB9-E2F4-4F18-BF41-20503D1EB5E6}"/>
                </a:ext>
              </a:extLst>
            </p:cNvPr>
            <p:cNvSpPr/>
            <p:nvPr/>
          </p:nvSpPr>
          <p:spPr>
            <a:xfrm>
              <a:off x="8171633" y="3597424"/>
              <a:ext cx="1045993" cy="988178"/>
            </a:xfrm>
            <a:prstGeom prst="rect">
              <a:avLst/>
            </a:prstGeom>
            <a:solidFill>
              <a:srgbClr val="000000">
                <a:alpha val="5000"/>
              </a:srgbClr>
            </a:solidFill>
            <a:ln w="18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FEF847F-0F30-66C9-7904-8CFBC9F00A49}"/>
              </a:ext>
            </a:extLst>
          </p:cNvPr>
          <p:cNvSpPr txBox="1"/>
          <p:nvPr/>
        </p:nvSpPr>
        <p:spPr>
          <a:xfrm>
            <a:off x="1086729" y="4663543"/>
            <a:ext cx="76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Graph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98623F-255F-9370-5E8A-4257839B73E0}"/>
              </a:ext>
            </a:extLst>
          </p:cNvPr>
          <p:cNvSpPr txBox="1"/>
          <p:nvPr/>
        </p:nvSpPr>
        <p:spPr>
          <a:xfrm>
            <a:off x="9900668" y="4663543"/>
            <a:ext cx="1351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Image graph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8EFF5-24B4-A5A8-1636-98D60216C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A780-4062-3D4F-962B-8F585107A2C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173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1282-7D2F-3258-A760-906BDB1BC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 Component Labeling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FB3F0-F14F-CA51-E2D2-BBD83B051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8" y="1454567"/>
            <a:ext cx="10515600" cy="4782209"/>
          </a:xfrm>
        </p:spPr>
        <p:txBody>
          <a:bodyPr/>
          <a:lstStyle/>
          <a:p>
            <a:r>
              <a:rPr lang="en-US" dirty="0"/>
              <a:t>First solution: graph traversal (breadth/depth-first search)</a:t>
            </a:r>
          </a:p>
          <a:p>
            <a:r>
              <a:rPr lang="en-US" dirty="0"/>
              <a:t>When iterating through the image, once found a vertex (voxel) with label x, search until x is not found</a:t>
            </a:r>
          </a:p>
          <a:p>
            <a:r>
              <a:rPr lang="en-US" dirty="0"/>
              <a:t>Implemented in cclDFS3D.py</a:t>
            </a:r>
          </a:p>
          <a:p>
            <a:r>
              <a:rPr lang="en-US" dirty="0"/>
              <a:t>Can visit lots of “visited” vertices in the</a:t>
            </a:r>
            <a:br>
              <a:rPr lang="en-US" dirty="0"/>
            </a:br>
            <a:r>
              <a:rPr lang="en-US" dirty="0"/>
              <a:t>graph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2" name="Picture 4" descr=" ">
            <a:extLst>
              <a:ext uri="{FF2B5EF4-FFF2-40B4-BE49-F238E27FC236}">
                <a16:creationId xmlns:a16="http://schemas.microsoft.com/office/drawing/2014/main" id="{FFBFA771-A1C4-BACF-C803-A32A1AD2F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219" y="2574416"/>
            <a:ext cx="3553933" cy="372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FEB77F-D3BB-BFE8-1DB8-0E2AF117097A}"/>
              </a:ext>
            </a:extLst>
          </p:cNvPr>
          <p:cNvSpPr txBox="1"/>
          <p:nvPr/>
        </p:nvSpPr>
        <p:spPr>
          <a:xfrm>
            <a:off x="10826152" y="3502325"/>
            <a:ext cx="83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&lt;- DFS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76A810-33CB-986F-8C1A-5E0137B037F5}"/>
              </a:ext>
            </a:extLst>
          </p:cNvPr>
          <p:cNvSpPr txBox="1"/>
          <p:nvPr/>
        </p:nvSpPr>
        <p:spPr>
          <a:xfrm>
            <a:off x="562628" y="6614104"/>
            <a:ext cx="419915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700" dirty="0"/>
              <a:t>1. https://</a:t>
            </a:r>
            <a:r>
              <a:rPr lang="en-CA" sz="700" dirty="0" err="1"/>
              <a:t>codeforces.com</a:t>
            </a:r>
            <a:r>
              <a:rPr lang="en-CA" sz="700" dirty="0"/>
              <a:t>/blog/entry/68138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F7DBD-F8D5-4C95-3E48-F3F39A150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A780-4062-3D4F-962B-8F585107A2C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8904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1282-7D2F-3258-A760-906BDB1BC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 Component Labeling Algorithm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FB3F0-F14F-CA51-E2D2-BBD83B051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Second method: Disjoint Set data structure (Union-Find)</a:t>
            </a:r>
          </a:p>
          <a:p>
            <a:r>
              <a:rPr lang="en-US" dirty="0"/>
              <a:t>Idea: at the end of algorithm, the number of sets left is the number of connected components</a:t>
            </a:r>
          </a:p>
          <a:p>
            <a:r>
              <a:rPr lang="en-US" dirty="0"/>
              <a:t>Initialization: Give every vertex with label x its own set.</a:t>
            </a:r>
          </a:p>
          <a:p>
            <a:r>
              <a:rPr lang="en-US" dirty="0"/>
              <a:t>If a vertex in a set is connected to another vertex in a set,</a:t>
            </a:r>
            <a:br>
              <a:rPr lang="en-US" dirty="0"/>
            </a:br>
            <a:r>
              <a:rPr lang="en-US" dirty="0"/>
              <a:t> union the two sets</a:t>
            </a:r>
          </a:p>
          <a:p>
            <a:r>
              <a:rPr lang="en-US" dirty="0"/>
              <a:t>How to implement these sets for high efficiency?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820E247-DC2B-7C38-37C9-7F79B51B2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636" y="2918934"/>
            <a:ext cx="2607623" cy="3689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B9A14E-9DF6-B2C4-85FD-DFFCE52C5D92}"/>
              </a:ext>
            </a:extLst>
          </p:cNvPr>
          <p:cNvSpPr txBox="1"/>
          <p:nvPr/>
        </p:nvSpPr>
        <p:spPr>
          <a:xfrm>
            <a:off x="743783" y="6608725"/>
            <a:ext cx="259718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 dirty="0"/>
              <a:t>1. https://</a:t>
            </a:r>
            <a:r>
              <a:rPr lang="en-CA" sz="700" dirty="0" err="1"/>
              <a:t>en.m.wikipedia.org</a:t>
            </a:r>
            <a:r>
              <a:rPr lang="en-CA" sz="700" dirty="0"/>
              <a:t>/wiki/</a:t>
            </a:r>
            <a:r>
              <a:rPr lang="en-CA" sz="700" dirty="0" err="1"/>
              <a:t>File:UnionFindKruskalDemo.gif</a:t>
            </a:r>
            <a:endParaRPr lang="en-CA" sz="700" dirty="0"/>
          </a:p>
        </p:txBody>
      </p:sp>
      <p:pic>
        <p:nvPicPr>
          <p:cNvPr id="6" name="Picture 5" descr="A picture containing watch&#10;&#10;Description automatically generated">
            <a:extLst>
              <a:ext uri="{FF2B5EF4-FFF2-40B4-BE49-F238E27FC236}">
                <a16:creationId xmlns:a16="http://schemas.microsoft.com/office/drawing/2014/main" id="{552FAAD1-C66E-2845-FC92-FBA636597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931" y="5109040"/>
            <a:ext cx="1559647" cy="1559647"/>
          </a:xfrm>
          <a:prstGeom prst="rect">
            <a:avLst/>
          </a:prstGeom>
        </p:spPr>
      </p:pic>
      <p:pic>
        <p:nvPicPr>
          <p:cNvPr id="7" name="Picture 6" descr="A picture containing watch&#10;&#10;Description automatically generated">
            <a:extLst>
              <a:ext uri="{FF2B5EF4-FFF2-40B4-BE49-F238E27FC236}">
                <a16:creationId xmlns:a16="http://schemas.microsoft.com/office/drawing/2014/main" id="{9A5C70E6-AECC-8B2A-3E7E-542E92BF0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079" y="5049078"/>
            <a:ext cx="1559647" cy="1559647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58D330B9-9F50-49C4-AB81-F918BB97F8CF}"/>
              </a:ext>
            </a:extLst>
          </p:cNvPr>
          <p:cNvSpPr/>
          <p:nvPr/>
        </p:nvSpPr>
        <p:spPr>
          <a:xfrm>
            <a:off x="2788283" y="4888540"/>
            <a:ext cx="1828800" cy="1828800"/>
          </a:xfrm>
          <a:prstGeom prst="ellipse">
            <a:avLst/>
          </a:prstGeom>
          <a:solidFill>
            <a:srgbClr val="000000">
              <a:alpha val="5000"/>
            </a:srgbClr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4EBA4B8E-92DE-47F7-A341-C7872B672A44}"/>
              </a:ext>
            </a:extLst>
          </p:cNvPr>
          <p:cNvSpPr/>
          <p:nvPr/>
        </p:nvSpPr>
        <p:spPr>
          <a:xfrm>
            <a:off x="4814588" y="4797100"/>
            <a:ext cx="2011680" cy="2011680"/>
          </a:xfrm>
          <a:prstGeom prst="ellipse">
            <a:avLst/>
          </a:prstGeom>
          <a:solidFill>
            <a:srgbClr val="000000">
              <a:alpha val="5000"/>
            </a:srgbClr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A6EDD29-E45D-2F88-1DE5-4F95368EE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A780-4062-3D4F-962B-8F585107A2C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0855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1282-7D2F-3258-A760-906BDB1BC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 Component Labeling Algorithm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FB3F0-F14F-CA51-E2D2-BBD83B051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8" y="1253331"/>
            <a:ext cx="8839789" cy="5560828"/>
          </a:xfrm>
        </p:spPr>
        <p:txBody>
          <a:bodyPr/>
          <a:lstStyle/>
          <a:p>
            <a:r>
              <a:rPr lang="en-US" sz="2400" dirty="0"/>
              <a:t>Problem: Need to search through the entire set to check if two vertices are connected -&gt; O(n)</a:t>
            </a:r>
          </a:p>
          <a:p>
            <a:r>
              <a:rPr lang="en-US" sz="2400" dirty="0"/>
              <a:t>Want each set to have an “identity” or “parent” (voxel location)</a:t>
            </a:r>
          </a:p>
          <a:p>
            <a:r>
              <a:rPr lang="en-US" sz="2400" dirty="0"/>
              <a:t>Instead of a random collection of vertices, organize into a multiway tree</a:t>
            </a:r>
          </a:p>
          <a:p>
            <a:r>
              <a:rPr lang="en-US" sz="2400" dirty="0"/>
              <a:t>The find() operation will find the parent of vertex v; if v’s parent isn’t equal to v, then set’s identity has not been reached, keep calling find()</a:t>
            </a:r>
          </a:p>
          <a:p>
            <a:r>
              <a:rPr lang="en-US" sz="2400" dirty="0"/>
              <a:t>find() needs to be efficient hence use tree -&gt; O(log n)</a:t>
            </a:r>
          </a:p>
          <a:p>
            <a:r>
              <a:rPr lang="en-US" sz="2400" dirty="0"/>
              <a:t>When doing set union of A and B, assign parent of B as the parent of A</a:t>
            </a:r>
          </a:p>
          <a:p>
            <a:r>
              <a:rPr lang="en-US" sz="2400" dirty="0"/>
              <a:t>Want to merge/union two sets/trees, we want to merge the smaller “ranked” tree to the larger one, so we don’t need to update any ranks</a:t>
            </a:r>
          </a:p>
        </p:txBody>
      </p: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23D8EDA9-D373-9D91-5F9E-96859D20C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4372" y="1524000"/>
            <a:ext cx="1905000" cy="1905000"/>
          </a:xfrm>
          <a:prstGeom prst="rect">
            <a:avLst/>
          </a:prstGeom>
        </p:spPr>
      </p:pic>
      <p:pic>
        <p:nvPicPr>
          <p:cNvPr id="7" name="Picture 6" descr="A picture containing watch&#10;&#10;Description automatically generated">
            <a:extLst>
              <a:ext uri="{FF2B5EF4-FFF2-40B4-BE49-F238E27FC236}">
                <a16:creationId xmlns:a16="http://schemas.microsoft.com/office/drawing/2014/main" id="{C07764F6-A019-E656-D829-4072A8C6C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4372" y="3875761"/>
            <a:ext cx="1905000" cy="1905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BF345B6-71DB-889E-3A0E-C8EBC0C38F0B}"/>
                  </a:ext>
                </a:extLst>
              </p14:cNvPr>
              <p14:cNvContentPartPr/>
              <p14:nvPr/>
            </p14:nvContentPartPr>
            <p14:xfrm>
              <a:off x="9623561" y="1816166"/>
              <a:ext cx="640080" cy="2436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BF345B6-71DB-889E-3A0E-C8EBC0C38F0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14921" y="1807166"/>
                <a:ext cx="657720" cy="24537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94D92-7FA2-9633-6CA1-782BB7D2C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A780-4062-3D4F-962B-8F585107A2C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6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72B40-9B03-CC9A-F10F-8829A75ED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Weight-Bearing CT &amp; BMD Measurement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DE90F-C160-51E2-5F37-8FDB42A00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WBCT</a:t>
            </a:r>
          </a:p>
          <a:p>
            <a:pPr lvl="1"/>
            <a:r>
              <a:rPr lang="en-CA" dirty="0"/>
              <a:t>Utilizes cone beam CT technique</a:t>
            </a:r>
          </a:p>
          <a:p>
            <a:pPr lvl="1"/>
            <a:r>
              <a:rPr lang="en-CA" dirty="0"/>
              <a:t>Provides useful information for understanding diseases in load-bearing joints</a:t>
            </a:r>
          </a:p>
          <a:p>
            <a:pPr lvl="1"/>
            <a:r>
              <a:rPr lang="en-CA" dirty="0"/>
              <a:t>Assesses bone when in use</a:t>
            </a:r>
          </a:p>
          <a:p>
            <a:pPr lvl="1"/>
            <a:r>
              <a:rPr lang="en-CA" dirty="0"/>
              <a:t>Low radiation dose</a:t>
            </a:r>
          </a:p>
          <a:p>
            <a:r>
              <a:rPr lang="en-CA" dirty="0"/>
              <a:t>Bone mineral density</a:t>
            </a:r>
          </a:p>
          <a:p>
            <a:pPr lvl="1"/>
            <a:r>
              <a:rPr lang="en-CA" dirty="0"/>
              <a:t>Bone diseases such as osteoporosis</a:t>
            </a:r>
          </a:p>
          <a:p>
            <a:pPr lvl="1"/>
            <a:r>
              <a:rPr lang="en-CA" dirty="0"/>
              <a:t>Bone fracture</a:t>
            </a:r>
          </a:p>
          <a:p>
            <a:pPr lvl="1"/>
            <a:r>
              <a:rPr lang="en-CA" dirty="0"/>
              <a:t>Evaluate performance of </a:t>
            </a:r>
            <a:r>
              <a:rPr lang="en-CA"/>
              <a:t>bone-targeting therapies</a:t>
            </a:r>
            <a:endParaRPr lang="en-CA" dirty="0"/>
          </a:p>
          <a:p>
            <a:pPr lvl="1"/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45F24-7F15-EB3F-C0FA-03EFBB5AF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A780-4062-3D4F-962B-8F585107A2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597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77C2F-D15B-4C90-009E-CA4A88140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EEE30-747D-2D26-1955-040CBB798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CA" dirty="0"/>
              <a:t>Evaluate reliability of BMD measurement with WBCT in comparison to clinical CT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Evaluate BMD uniformity of WBCT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Feasibility of synchronous calibration to measure BMD using WBCT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28240-472A-E604-00A8-00132617A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A780-4062-3D4F-962B-8F585107A2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93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9025F-1F3A-72D9-7117-E13EF58FD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Materials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CE8032-A35A-BD87-21E3-EC1A503034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2627" y="1218064"/>
                <a:ext cx="11629373" cy="5596095"/>
              </a:xfrm>
            </p:spPr>
            <p:txBody>
              <a:bodyPr/>
              <a:lstStyle/>
              <a:p>
                <a:r>
                  <a:rPr lang="en-CA" sz="2400" dirty="0"/>
                  <a:t>WBCT (</a:t>
                </a:r>
                <a:r>
                  <a:rPr lang="en-CA" sz="2400" dirty="0" err="1"/>
                  <a:t>HiRise</a:t>
                </a:r>
                <a:r>
                  <a:rPr lang="en-CA" sz="2400" dirty="0"/>
                  <a:t>, </a:t>
                </a:r>
                <a:r>
                  <a:rPr lang="en-CA" sz="2400" dirty="0" err="1"/>
                  <a:t>CurveBeam</a:t>
                </a:r>
                <a:r>
                  <a:rPr lang="en-CA" sz="2400" dirty="0"/>
                  <a:t>)</a:t>
                </a:r>
              </a:p>
              <a:p>
                <a:pPr lvl="1"/>
                <a:r>
                  <a:rPr lang="en-CA" dirty="0"/>
                  <a:t>Tube voltage = 130 </a:t>
                </a:r>
                <a:r>
                  <a:rPr lang="en-CA" dirty="0" err="1"/>
                  <a:t>kVp</a:t>
                </a:r>
                <a:endParaRPr lang="en-CA" dirty="0"/>
              </a:p>
              <a:p>
                <a:pPr lvl="1"/>
                <a:r>
                  <a:rPr lang="en-CA" dirty="0"/>
                  <a:t>Tube current = 6.5 mA</a:t>
                </a:r>
              </a:p>
              <a:p>
                <a:pPr lvl="1"/>
                <a:r>
                  <a:rPr lang="en-CA" dirty="0"/>
                  <a:t>Reconstructed image</a:t>
                </a:r>
              </a:p>
              <a:p>
                <a:pPr lvl="2"/>
                <a:r>
                  <a:rPr lang="en-CA" dirty="0"/>
                  <a:t>1450x1450x667 (0.3x0.3x0.3mm)</a:t>
                </a:r>
              </a:p>
              <a:p>
                <a:r>
                  <a:rPr lang="en-CA" sz="2400" dirty="0"/>
                  <a:t>Clinical CT (Revolution GSI, GE Healthcare)</a:t>
                </a:r>
              </a:p>
              <a:p>
                <a:pPr lvl="1"/>
                <a:r>
                  <a:rPr lang="en-CA" dirty="0"/>
                  <a:t>Phantom-only / Participant + phantom</a:t>
                </a:r>
              </a:p>
              <a:p>
                <a:pPr lvl="2"/>
                <a:r>
                  <a:rPr lang="en-CA" dirty="0"/>
                  <a:t>Tube voltage = 140 </a:t>
                </a:r>
                <a:r>
                  <a:rPr lang="en-CA" dirty="0" err="1"/>
                  <a:t>kVp</a:t>
                </a:r>
                <a:r>
                  <a:rPr lang="en-CA" dirty="0"/>
                  <a:t> / 120 </a:t>
                </a:r>
                <a:r>
                  <a:rPr lang="en-CA" dirty="0" err="1"/>
                  <a:t>kVp</a:t>
                </a:r>
                <a:endParaRPr lang="en-CA" dirty="0"/>
              </a:p>
              <a:p>
                <a:pPr lvl="2"/>
                <a:r>
                  <a:rPr lang="en-CA" dirty="0"/>
                  <a:t>Tube current = 630 mA / 160 mA</a:t>
                </a:r>
              </a:p>
              <a:p>
                <a:pPr lvl="2"/>
                <a:r>
                  <a:rPr lang="en-CA" dirty="0"/>
                  <a:t>Reconstructed image</a:t>
                </a:r>
              </a:p>
              <a:p>
                <a:pPr lvl="3"/>
                <a:r>
                  <a:rPr lang="en-CA" dirty="0"/>
                  <a:t>512x512x345 (0.561x0x561x0.625mm) / 512x512x345 (0.293x0.293x0.625mm)</a:t>
                </a:r>
              </a:p>
              <a:p>
                <a:r>
                  <a:rPr lang="en-CA" sz="2400" dirty="0"/>
                  <a:t>Bone density calibration phantom (QRM), 3 BMD inserts</a:t>
                </a:r>
              </a:p>
              <a:p>
                <a:pPr lvl="1"/>
                <a:r>
                  <a:rPr lang="en-CA" dirty="0"/>
                  <a:t>100, 400, 800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𝑚𝑔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CA" dirty="0"/>
                  <a:t> of hydroxyapatite</a:t>
                </a:r>
              </a:p>
              <a:p>
                <a:r>
                  <a:rPr lang="en-CA" sz="2400" dirty="0"/>
                  <a:t>34-year-old female participant</a:t>
                </a:r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CE8032-A35A-BD87-21E3-EC1A503034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2627" y="1218064"/>
                <a:ext cx="11629373" cy="5596095"/>
              </a:xfrm>
              <a:blipFill>
                <a:blip r:embed="rId2"/>
                <a:stretch>
                  <a:fillRect l="-763" t="-1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D21A4-9577-B6C8-2EC9-556B63872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A780-4062-3D4F-962B-8F585107A2CD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FCB0BB-9FB5-D21B-3E04-1C39FFCC2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549" y="1446571"/>
            <a:ext cx="2494882" cy="3284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EA9C04-AB23-4306-84DF-45BDC8452731}"/>
              </a:ext>
            </a:extLst>
          </p:cNvPr>
          <p:cNvSpPr txBox="1"/>
          <p:nvPr/>
        </p:nvSpPr>
        <p:spPr>
          <a:xfrm>
            <a:off x="9963920" y="1099401"/>
            <a:ext cx="1586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BDC Phantom </a:t>
            </a:r>
          </a:p>
        </p:txBody>
      </p:sp>
    </p:spTree>
    <p:extLst>
      <p:ext uri="{BB962C8B-B14F-4D97-AF65-F5344CB8AC3E}">
        <p14:creationId xmlns:p14="http://schemas.microsoft.com/office/powerpoint/2010/main" val="2845107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DEF9-6B28-D858-FF84-9BF1208C9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C8C70-0EF2-82D9-4B92-F2790A508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Calibration is used in CT scanners to convert image measurements to a specified unit</a:t>
            </a:r>
          </a:p>
          <a:p>
            <a:r>
              <a:rPr lang="en-CA" dirty="0"/>
              <a:t>The phantom is used to calibrate because of its known BMD inserts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096FA-8CAB-9549-18C3-03F1047C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A780-4062-3D4F-962B-8F585107A2CD}" type="slidenum">
              <a:rPr lang="en-US" smtClean="0"/>
              <a:t>8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91257B-8711-71E9-F43E-6E6702C95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530" y="2994385"/>
            <a:ext cx="4971796" cy="373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513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13710-5A9F-0561-B67A-56CAFDC77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AA0F5-6A7C-499C-D8E7-217B2A059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8" y="1537525"/>
            <a:ext cx="5838172" cy="4608297"/>
          </a:xfrm>
        </p:spPr>
        <p:txBody>
          <a:bodyPr/>
          <a:lstStyle/>
          <a:p>
            <a:r>
              <a:rPr lang="en-US" dirty="0"/>
              <a:t>Four scans: WBCT phantom-only, WBCT participant + phantom, clinical CT phantom-only, clinical CT participant + phantom</a:t>
            </a:r>
          </a:p>
          <a:p>
            <a:r>
              <a:rPr lang="en-US" dirty="0"/>
              <a:t>Manual segmentation of 3 cylinders (1/BMD insert) of diameter 10 voxels and 9 cubes (3/BMD insert) of size 10x10x10 voxels</a:t>
            </a:r>
          </a:p>
          <a:p>
            <a:r>
              <a:rPr lang="en-US" dirty="0"/>
              <a:t>Use the cubes to get a calibration equation to BMD units</a:t>
            </a:r>
          </a:p>
          <a:p>
            <a:endParaRPr lang="en-US" dirty="0"/>
          </a:p>
          <a:p>
            <a:endParaRPr lang="en-US" dirty="0"/>
          </a:p>
          <a:p>
            <a:endParaRPr lang="en-CA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73DEFF4-40FB-6EB6-101C-ACC3D0ABF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452" y="1537526"/>
            <a:ext cx="4969920" cy="460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3B52FF-5B40-04CE-9211-C729BE39C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A780-4062-3D4F-962B-8F585107A2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45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algary 2">
      <a:dk1>
        <a:srgbClr val="000000"/>
      </a:dk1>
      <a:lt1>
        <a:srgbClr val="FFFFFF"/>
      </a:lt1>
      <a:dk2>
        <a:srgbClr val="8C857B"/>
      </a:dk2>
      <a:lt2>
        <a:srgbClr val="C3BFB6"/>
      </a:lt2>
      <a:accent1>
        <a:srgbClr val="EE2C2A"/>
      </a:accent1>
      <a:accent2>
        <a:srgbClr val="FFA300"/>
      </a:accent2>
      <a:accent3>
        <a:srgbClr val="FF671F"/>
      </a:accent3>
      <a:accent4>
        <a:srgbClr val="46A67B"/>
      </a:accent4>
      <a:accent5>
        <a:srgbClr val="EC0971"/>
      </a:accent5>
      <a:accent6>
        <a:srgbClr val="9C0533"/>
      </a:accent6>
      <a:hlink>
        <a:srgbClr val="D6001C"/>
      </a:hlink>
      <a:folHlink>
        <a:srgbClr val="8C857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ld - Widescreen" id="{BDE806B9-D085-0547-8443-536EF56E10D0}" vid="{A3112E41-4A82-8045-91CC-360E8E7927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Bold - Widescreen</Template>
  <TotalTime>3944</TotalTime>
  <Words>1841</Words>
  <Application>Microsoft Macintosh PowerPoint</Application>
  <PresentationFormat>Widescreen</PresentationFormat>
  <Paragraphs>295</Paragraphs>
  <Slides>43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Cambria Math</vt:lpstr>
      <vt:lpstr>Office Theme</vt:lpstr>
      <vt:lpstr>Worksheet</vt:lpstr>
      <vt:lpstr>End of Term Presentation</vt:lpstr>
      <vt:lpstr>About Me</vt:lpstr>
      <vt:lpstr>Projects </vt:lpstr>
      <vt:lpstr>PowerPoint Presentation</vt:lpstr>
      <vt:lpstr>Weight-Bearing CT &amp; BMD Measurement</vt:lpstr>
      <vt:lpstr>Objectives</vt:lpstr>
      <vt:lpstr>Materials</vt:lpstr>
      <vt:lpstr>Calibration</vt:lpstr>
      <vt:lpstr>Methods</vt:lpstr>
      <vt:lpstr>Methods Cont’d</vt:lpstr>
      <vt:lpstr>Methods Cont’d – Statistical Analysis</vt:lpstr>
      <vt:lpstr>Results: Uniformity Profile – Clinical CT</vt:lpstr>
      <vt:lpstr>Results: Uniformity Profile – WBCT</vt:lpstr>
      <vt:lpstr>Results: Uniformity Profile – WBCT vs. Clinical CT Phantom-Only</vt:lpstr>
      <vt:lpstr>Image Statistics and Calibration Plot</vt:lpstr>
      <vt:lpstr>WBCT Phantom-Only vs WBCT Participant &amp; Phantom</vt:lpstr>
      <vt:lpstr>Clinical CT Phantom-Only vs Clinical CT Participant &amp; Phantom</vt:lpstr>
      <vt:lpstr>WBCT Phantom-Only vs Clinical CT Phantom-Only</vt:lpstr>
      <vt:lpstr>Interpretation and Improvement</vt:lpstr>
      <vt:lpstr>PowerPoint Presentation</vt:lpstr>
      <vt:lpstr>CT Reconstruction Intro</vt:lpstr>
      <vt:lpstr>CT Reconstruction</vt:lpstr>
      <vt:lpstr>Cone Beam Reconstruction</vt:lpstr>
      <vt:lpstr>Reconstruction Algorithm</vt:lpstr>
      <vt:lpstr>Reconstruction Algorithm Cont’d</vt:lpstr>
      <vt:lpstr>Reconstruction Class</vt:lpstr>
      <vt:lpstr>Classes</vt:lpstr>
      <vt:lpstr>Sinogram</vt:lpstr>
      <vt:lpstr>BMD Phantom Reconstruction</vt:lpstr>
      <vt:lpstr>Knee Reconstructions KOAPAIN 112</vt:lpstr>
      <vt:lpstr>PKOA 080 Knee Reconstruction</vt:lpstr>
      <vt:lpstr>Research Protocol (home position)</vt:lpstr>
      <vt:lpstr>Knee Protocol</vt:lpstr>
      <vt:lpstr>Hand Scan</vt:lpstr>
      <vt:lpstr>Hand Scan</vt:lpstr>
      <vt:lpstr>My Feet/Ankle – Home Position (Tube Down)</vt:lpstr>
      <vt:lpstr>Discoveries</vt:lpstr>
      <vt:lpstr>Acknowledgements</vt:lpstr>
      <vt:lpstr>Questions?</vt:lpstr>
      <vt:lpstr>Connected Component Labeling Algorithm</vt:lpstr>
      <vt:lpstr>Connected Component Labeling Algorithm</vt:lpstr>
      <vt:lpstr>Connected Component Labeling Algorithm Cont’d</vt:lpstr>
      <vt:lpstr>Connected Component Labeling Algorithm Cont’d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 of Term Presentation</dc:title>
  <dc:creator>Keven Qiu</dc:creator>
  <cp:lastModifiedBy>Keven Qiu</cp:lastModifiedBy>
  <cp:revision>60</cp:revision>
  <cp:lastPrinted>2023-04-07T02:20:31Z</cp:lastPrinted>
  <dcterms:created xsi:type="dcterms:W3CDTF">2023-03-29T05:27:27Z</dcterms:created>
  <dcterms:modified xsi:type="dcterms:W3CDTF">2023-04-17T20:23:06Z</dcterms:modified>
</cp:coreProperties>
</file>